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5143500" cx="9144000"/>
  <p:notesSz cx="6858000" cy="9144000"/>
  <p:embeddedFontLst>
    <p:embeddedFont>
      <p:font typeface="Raleway SemiBold"/>
      <p:regular r:id="rId77"/>
      <p:bold r:id="rId78"/>
      <p:italic r:id="rId79"/>
      <p:boldItalic r:id="rId80"/>
    </p:embeddedFont>
    <p:embeddedFont>
      <p:font typeface="Raleway"/>
      <p:regular r:id="rId81"/>
      <p:bold r:id="rId82"/>
      <p:italic r:id="rId83"/>
      <p:boldItalic r:id="rId84"/>
    </p:embeddedFont>
    <p:embeddedFont>
      <p:font typeface="Montserrat"/>
      <p:regular r:id="rId85"/>
      <p:bold r:id="rId86"/>
      <p:italic r:id="rId87"/>
      <p:boldItalic r:id="rId88"/>
    </p:embeddedFont>
    <p:embeddedFont>
      <p:font typeface="Montserrat Medium"/>
      <p:regular r:id="rId89"/>
      <p:bold r:id="rId90"/>
      <p:italic r:id="rId91"/>
      <p:boldItalic r:id="rId92"/>
    </p:embeddedFont>
    <p:embeddedFont>
      <p:font typeface="Montserrat Light"/>
      <p:regular r:id="rId93"/>
      <p:bold r:id="rId94"/>
      <p:italic r:id="rId95"/>
      <p:boldItalic r:id="rId96"/>
    </p:embeddedFont>
    <p:embeddedFont>
      <p:font typeface="Raleway Medium"/>
      <p:regular r:id="rId97"/>
      <p:bold r:id="rId98"/>
      <p:italic r:id="rId99"/>
      <p:boldItalic r:id="rId100"/>
    </p:embeddedFont>
    <p:embeddedFont>
      <p:font typeface="Barlow Light"/>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4" Type="http://schemas.openxmlformats.org/officeDocument/2006/relationships/font" Target="fonts/BarlowLight-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BarlowLight-italic.fntdata"/><Relationship Id="rId102" Type="http://schemas.openxmlformats.org/officeDocument/2006/relationships/font" Target="fonts/BarlowLight-bold.fntdata"/><Relationship Id="rId101" Type="http://schemas.openxmlformats.org/officeDocument/2006/relationships/font" Target="fonts/BarlowLight-regular.fntdata"/><Relationship Id="rId100" Type="http://schemas.openxmlformats.org/officeDocument/2006/relationships/font" Target="fonts/RalewayMedium-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MontserratLight-italic.fntdata"/><Relationship Id="rId94" Type="http://schemas.openxmlformats.org/officeDocument/2006/relationships/font" Target="fonts/MontserratLight-bold.fntdata"/><Relationship Id="rId97" Type="http://schemas.openxmlformats.org/officeDocument/2006/relationships/font" Target="fonts/RalewayMedium-regular.fntdata"/><Relationship Id="rId96" Type="http://schemas.openxmlformats.org/officeDocument/2006/relationships/font" Target="fonts/MontserratLight-boldItalic.fntdata"/><Relationship Id="rId11" Type="http://schemas.openxmlformats.org/officeDocument/2006/relationships/slide" Target="slides/slide7.xml"/><Relationship Id="rId99" Type="http://schemas.openxmlformats.org/officeDocument/2006/relationships/font" Target="fonts/RalewayMedium-italic.fntdata"/><Relationship Id="rId10" Type="http://schemas.openxmlformats.org/officeDocument/2006/relationships/slide" Target="slides/slide6.xml"/><Relationship Id="rId98" Type="http://schemas.openxmlformats.org/officeDocument/2006/relationships/font" Target="fonts/RalewayMedium-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MontserratMedium-italic.fntdata"/><Relationship Id="rId90" Type="http://schemas.openxmlformats.org/officeDocument/2006/relationships/font" Target="fonts/MontserratMedium-bold.fntdata"/><Relationship Id="rId93" Type="http://schemas.openxmlformats.org/officeDocument/2006/relationships/font" Target="fonts/MontserratLight-regular.fntdata"/><Relationship Id="rId92" Type="http://schemas.openxmlformats.org/officeDocument/2006/relationships/font" Target="fonts/MontserratMedium-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Raleway-boldItalic.fntdata"/><Relationship Id="rId83" Type="http://schemas.openxmlformats.org/officeDocument/2006/relationships/font" Target="fonts/Raleway-italic.fntdata"/><Relationship Id="rId86" Type="http://schemas.openxmlformats.org/officeDocument/2006/relationships/font" Target="fonts/Montserrat-bold.fntdata"/><Relationship Id="rId85" Type="http://schemas.openxmlformats.org/officeDocument/2006/relationships/font" Target="fonts/Montserrat-regular.fntdata"/><Relationship Id="rId88" Type="http://schemas.openxmlformats.org/officeDocument/2006/relationships/font" Target="fonts/Montserrat-boldItalic.fntdata"/><Relationship Id="rId87" Type="http://schemas.openxmlformats.org/officeDocument/2006/relationships/font" Target="fonts/Montserrat-italic.fntdata"/><Relationship Id="rId89" Type="http://schemas.openxmlformats.org/officeDocument/2006/relationships/font" Target="fonts/MontserratMedium-regular.fntdata"/><Relationship Id="rId80" Type="http://schemas.openxmlformats.org/officeDocument/2006/relationships/font" Target="fonts/RalewaySemiBold-boldItalic.fntdata"/><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font" Target="fonts/RalewaySemiBold-regular.fntdata"/><Relationship Id="rId76" Type="http://schemas.openxmlformats.org/officeDocument/2006/relationships/slide" Target="slides/slide72.xml"/><Relationship Id="rId79" Type="http://schemas.openxmlformats.org/officeDocument/2006/relationships/font" Target="fonts/RalewaySemiBold-italic.fntdata"/><Relationship Id="rId78" Type="http://schemas.openxmlformats.org/officeDocument/2006/relationships/font" Target="fonts/RalewaySemiBold-bold.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larusway.com"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larusway.com"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dac78bef9d_0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gdac78bef9d_0_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we continue to see String types in our lesson. In this lesson, we will cover which operations can be applied to String types in detail.</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ac78bef9d_0_1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dac78bef9d_0_1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sentence = "I live and work in Virginia"</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print(sentence.upper())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print(sentence.lower())</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print(sentence.swapcase())</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print(sentence)  # note that, source text is unchanged</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ac78bef9d_0_1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dac78bef9d_0_1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sentence = "I live and work in Virginia"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print(sentence.upper())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print(sentence.lower())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print(sentence.swapcase())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print(sentence)  # note that, source text is unchanged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ac78bef9d_0_1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dac78bef9d_0_1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ac78bef9d_0_1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dac78bef9d_0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in this example we are gonna see how we change the strings using basic string methods we learned just now…..</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sentence = "I live and work in Virginia"</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title_sentence = sentence.title()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print(title_sentence)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changed_sentence = sentence.replace("i",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print(changed_sentence)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tr-TR" sz="1400">
                <a:latin typeface="Consolas"/>
                <a:ea typeface="Consolas"/>
                <a:cs typeface="Consolas"/>
                <a:sym typeface="Consolas"/>
              </a:rPr>
              <a:t>print(sentence)  # note that, again source text is unchanged</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ac78bef9d_0_1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dac78bef9d_0_1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sentence = "I live and work in Virginia"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title_sentence = sentence.title()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print(title_sentence)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changed_sentence = sentence.replace("i",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print(changed_sentence)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chemeClr val="dk1"/>
                </a:solidFill>
                <a:latin typeface="Consolas"/>
                <a:ea typeface="Consolas"/>
                <a:cs typeface="Consolas"/>
                <a:sym typeface="Consolas"/>
              </a:rPr>
              <a:t>print(sentence)  # note that, again source text is unchanged</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ac78bef9d_0_1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dac78bef9d_0_1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text = </a:t>
            </a:r>
            <a:r>
              <a:rPr lang="tr-TR" sz="1400">
                <a:solidFill>
                  <a:srgbClr val="FF0000"/>
                </a:solidFill>
                <a:latin typeface="Consolas"/>
                <a:ea typeface="Consolas"/>
                <a:cs typeface="Consolas"/>
                <a:sym typeface="Consolas"/>
              </a:rPr>
              <a:t>'the better the family, the better the society'</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text = text.</a:t>
            </a:r>
            <a:r>
              <a:rPr lang="tr-TR" sz="1400">
                <a:solidFill>
                  <a:srgbClr val="FF00FF"/>
                </a:solidFill>
                <a:latin typeface="Consolas"/>
                <a:ea typeface="Consolas"/>
                <a:cs typeface="Consolas"/>
                <a:sym typeface="Consolas"/>
              </a:rPr>
              <a:t>title</a:t>
            </a:r>
            <a:r>
              <a:rPr lang="tr-TR" sz="1400">
                <a:solidFill>
                  <a:srgbClr val="434343"/>
                </a:solidFill>
                <a:latin typeface="Consolas"/>
                <a:ea typeface="Consolas"/>
                <a:cs typeface="Consolas"/>
                <a:sym typeface="Consolas"/>
              </a:rPr>
              <a:t>()</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(text)</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ac78bef9d_0_1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dac78bef9d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highlight>
                  <a:srgbClr val="CCCCCC"/>
                </a:highlight>
                <a:latin typeface="Consolas"/>
                <a:ea typeface="Consolas"/>
                <a:cs typeface="Consolas"/>
                <a:sym typeface="Consolas"/>
              </a:rPr>
              <a:t>.. ..</a:t>
            </a:r>
            <a:endParaRPr sz="1400">
              <a:highlight>
                <a:srgbClr val="CCCCCC"/>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spcBef>
                <a:spcPts val="0"/>
              </a:spcBef>
              <a:spcAft>
                <a:spcPts val="0"/>
              </a:spcAft>
              <a:buSzPts val="1400"/>
              <a:buNone/>
            </a:pPr>
            <a:r>
              <a:rPr lang="tr-TR" sz="1400">
                <a:solidFill>
                  <a:srgbClr val="3A3F50"/>
                </a:solidFill>
                <a:latin typeface="Consolas"/>
                <a:ea typeface="Consolas"/>
                <a:cs typeface="Consolas"/>
                <a:sym typeface="Consolas"/>
              </a:rPr>
              <a:t>text = </a:t>
            </a:r>
            <a:r>
              <a:rPr lang="tr-TR" sz="1400">
                <a:solidFill>
                  <a:srgbClr val="FF0000"/>
                </a:solidFill>
                <a:latin typeface="Consolas"/>
                <a:ea typeface="Consolas"/>
                <a:cs typeface="Consolas"/>
                <a:sym typeface="Consolas"/>
              </a:rPr>
              <a:t>'the better the family, the better the society'</a:t>
            </a:r>
            <a:endParaRPr sz="1400">
              <a:solidFill>
                <a:srgbClr val="434343"/>
              </a:solidFill>
              <a:latin typeface="Consolas"/>
              <a:ea typeface="Consolas"/>
              <a:cs typeface="Consolas"/>
              <a:sym typeface="Consolas"/>
            </a:endParaRPr>
          </a:p>
          <a:p>
            <a:pPr indent="0" lvl="0" marL="0" rtl="0" algn="l">
              <a:spcBef>
                <a:spcPts val="0"/>
              </a:spcBef>
              <a:spcAft>
                <a:spcPts val="0"/>
              </a:spcAft>
              <a:buSzPts val="1400"/>
              <a:buNone/>
            </a:pPr>
            <a:r>
              <a:t/>
            </a:r>
            <a:endParaRPr sz="1400">
              <a:solidFill>
                <a:schemeClr val="dk1"/>
              </a:solidFill>
              <a:highlight>
                <a:srgbClr val="CCCCCC"/>
              </a:highlight>
              <a:latin typeface="Consolas"/>
              <a:ea typeface="Consolas"/>
              <a:cs typeface="Consolas"/>
              <a:sym typeface="Consolas"/>
            </a:endParaRPr>
          </a:p>
          <a:p>
            <a:pPr indent="0" lvl="0" marL="0" rtl="0" algn="l">
              <a:spcBef>
                <a:spcPts val="0"/>
              </a:spcBef>
              <a:spcAft>
                <a:spcPts val="0"/>
              </a:spcAft>
              <a:buSzPts val="1400"/>
              <a:buNone/>
            </a:pPr>
            <a:r>
              <a:rPr lang="tr-TR" sz="1400">
                <a:solidFill>
                  <a:srgbClr val="434343"/>
                </a:solidFill>
                <a:latin typeface="Consolas"/>
                <a:ea typeface="Consolas"/>
                <a:cs typeface="Consolas"/>
                <a:sym typeface="Consolas"/>
              </a:rPr>
              <a:t>text = text.</a:t>
            </a:r>
            <a:r>
              <a:rPr lang="tr-TR" sz="1400">
                <a:solidFill>
                  <a:srgbClr val="FF00FF"/>
                </a:solidFill>
                <a:latin typeface="Consolas"/>
                <a:ea typeface="Consolas"/>
                <a:cs typeface="Consolas"/>
                <a:sym typeface="Consolas"/>
              </a:rPr>
              <a:t>title</a:t>
            </a:r>
            <a:r>
              <a:rPr lang="tr-TR" sz="1400">
                <a:solidFill>
                  <a:srgbClr val="434343"/>
                </a:solidFill>
                <a:latin typeface="Consolas"/>
                <a:ea typeface="Consolas"/>
                <a:cs typeface="Consolas"/>
                <a:sym typeface="Consolas"/>
              </a:rPr>
              <a:t>()</a:t>
            </a:r>
            <a:endParaRPr sz="1400">
              <a:solidFill>
                <a:srgbClr val="FF0000"/>
              </a:solidFill>
              <a:latin typeface="Consolas"/>
              <a:ea typeface="Consolas"/>
              <a:cs typeface="Consolas"/>
              <a:sym typeface="Consolas"/>
            </a:endParaRPr>
          </a:p>
          <a:p>
            <a:pPr indent="0" lvl="0" marL="0" rtl="0" algn="l">
              <a:spcBef>
                <a:spcPts val="0"/>
              </a:spcBef>
              <a:spcAft>
                <a:spcPts val="0"/>
              </a:spcAft>
              <a:buSzPts val="1400"/>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(text)</a:t>
            </a:r>
            <a:endParaRPr sz="1400">
              <a:solidFill>
                <a:schemeClr val="dk1"/>
              </a:solidFill>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ac78bef9d_0_1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dac78bef9d_0_1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text = </a:t>
            </a:r>
            <a:r>
              <a:rPr lang="tr-TR" sz="1400">
                <a:solidFill>
                  <a:srgbClr val="FF0000"/>
                </a:solidFill>
                <a:latin typeface="Consolas"/>
                <a:ea typeface="Consolas"/>
                <a:cs typeface="Consolas"/>
                <a:sym typeface="Consolas"/>
              </a:rPr>
              <a:t>'S0d0me and G0m0re'</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text = text.replace(</a:t>
            </a:r>
            <a:r>
              <a:rPr lang="tr-TR" sz="1400">
                <a:solidFill>
                  <a:srgbClr val="FF0000"/>
                </a:solidFill>
                <a:latin typeface="Consolas"/>
                <a:ea typeface="Consolas"/>
                <a:cs typeface="Consolas"/>
                <a:sym typeface="Consolas"/>
              </a:rPr>
              <a:t>'0'</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'o'</a:t>
            </a:r>
            <a:r>
              <a:rPr lang="tr-TR" sz="1400">
                <a:solidFill>
                  <a:srgbClr val="434343"/>
                </a:solidFill>
                <a:latin typeface="Consolas"/>
                <a:ea typeface="Consolas"/>
                <a:cs typeface="Consolas"/>
                <a:sym typeface="Consolas"/>
              </a:rPr>
              <a:t>)</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(text)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highlight>
                <a:srgbClr val="CCCCCC"/>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ac78bef9d_0_1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dac78bef9d_0_1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text = </a:t>
            </a:r>
            <a:r>
              <a:rPr lang="tr-TR" sz="1400">
                <a:solidFill>
                  <a:srgbClr val="FF0000"/>
                </a:solidFill>
                <a:latin typeface="Consolas"/>
                <a:ea typeface="Consolas"/>
                <a:cs typeface="Consolas"/>
                <a:sym typeface="Consolas"/>
              </a:rPr>
              <a:t>'S0d0me and G0m0re'</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text = text.replace(</a:t>
            </a:r>
            <a:r>
              <a:rPr lang="tr-TR" sz="1400">
                <a:solidFill>
                  <a:srgbClr val="FF0000"/>
                </a:solidFill>
                <a:latin typeface="Consolas"/>
                <a:ea typeface="Consolas"/>
                <a:cs typeface="Consolas"/>
                <a:sym typeface="Consolas"/>
              </a:rPr>
              <a:t>'0'</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'o'</a:t>
            </a:r>
            <a:r>
              <a:rPr lang="tr-TR" sz="1400">
                <a:solidFill>
                  <a:srgbClr val="434343"/>
                </a:solidFill>
                <a:latin typeface="Consolas"/>
                <a:ea typeface="Consolas"/>
                <a:cs typeface="Consolas"/>
                <a:sym typeface="Consolas"/>
              </a:rPr>
              <a:t>)</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(text)</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ac78bef9d_0_1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dac78bef9d_0_1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ac78bef9d_0_10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dac78bef9d_0_10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at the end of this lesson you will learn what is the immutability and will be able to search any string or character in a string and will be able to change a string based on several methods and will be able to edit a string in accordance with your needs.</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ac78bef9d_0_1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dac78bef9d_0_1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The editing a string methods remove  the trailing characters (i.e. characters from the right side). </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The default for the argument chars is also whitespace. If the argument chars aren’t specified, trailing whitespaces are removed.</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ac78bef9d_0_1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dac78bef9d_0_1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let’s dive in to examples for better understanding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ac78bef9d_0_1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dac78bef9d_0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300">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space_string = "     listen first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print(space_string.strip())  # removes all spaces from both sides</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source_string = "interoperability"</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 removes trailing "y" or "i" or "yi" or "iy" from both sides</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print(source_string.strip("yi"))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space_string = "     listen first"</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print(space_string.lstrip())  # removes all spaces from left sides</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source_string = "interoperability"</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 removes "i" or "n" or "in" or "ni" from the left side</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print(source_string.lstrip("in"))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space_string = "     listen first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print(space_string.rstrip())  # removes all spaces from right side</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source_string = "interoperability"</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 removes "t" or "y" or "ty" or "yt" from the right side</a:t>
            </a:r>
            <a:endParaRPr sz="1250">
              <a:solidFill>
                <a:schemeClr val="dk1"/>
              </a:solidFill>
              <a:highlight>
                <a:srgbClr val="FFFFF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250">
                <a:solidFill>
                  <a:schemeClr val="dk1"/>
                </a:solidFill>
                <a:highlight>
                  <a:srgbClr val="FFFFFE"/>
                </a:highlight>
                <a:latin typeface="Consolas"/>
                <a:ea typeface="Consolas"/>
                <a:cs typeface="Consolas"/>
                <a:sym typeface="Consolas"/>
              </a:rPr>
              <a:t>print(source_string.rstrip("ty"))  </a:t>
            </a:r>
            <a:endParaRPr sz="1250">
              <a:solidFill>
                <a:schemeClr val="dk1"/>
              </a:solidFill>
              <a:highlight>
                <a:srgbClr val="FFFFFE"/>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600">
              <a:solidFill>
                <a:schemeClr val="dk1"/>
              </a:solidFill>
              <a:latin typeface="Consolas"/>
              <a:ea typeface="Consolas"/>
              <a:cs typeface="Consolas"/>
              <a:sym typeface="Consola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ac78bef9d_0_1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dac78bef9d_0_1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text = </a:t>
            </a:r>
            <a:r>
              <a:rPr lang="tr-TR" sz="1400">
                <a:solidFill>
                  <a:srgbClr val="FF0000"/>
                </a:solidFill>
                <a:latin typeface="Consolas"/>
                <a:ea typeface="Consolas"/>
                <a:cs typeface="Consolas"/>
                <a:sym typeface="Consolas"/>
              </a:rPr>
              <a:t>'tyou can learn almost everything in pre-classz'</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highlight>
                  <a:schemeClr val="lt1"/>
                </a:highlight>
                <a:latin typeface="Consolas"/>
                <a:ea typeface="Consolas"/>
                <a:cs typeface="Consolas"/>
                <a:sym typeface="Consolas"/>
              </a:rPr>
              <a:t>text = text.rstrip('z').lstrip('t').upper()</a:t>
            </a:r>
            <a:endParaRPr sz="14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highlight>
                  <a:schemeClr val="lt1"/>
                </a:highlight>
                <a:latin typeface="Consolas"/>
                <a:ea typeface="Consolas"/>
                <a:cs typeface="Consolas"/>
                <a:sym typeface="Consolas"/>
              </a:rPr>
              <a:t>print(text)</a:t>
            </a:r>
            <a:endParaRPr sz="1400">
              <a:solidFill>
                <a:schemeClr val="dk1"/>
              </a:solidFill>
              <a:highlight>
                <a:schemeClr val="lt1"/>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rgbClr val="CCCCCC"/>
              </a:highlight>
              <a:latin typeface="Consolas"/>
              <a:ea typeface="Consolas"/>
              <a:cs typeface="Consolas"/>
              <a:sym typeface="Consola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ac78bef9d_0_1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dac78bef9d_0_1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400">
              <a:solidFill>
                <a:schemeClr val="dk1"/>
              </a:solidFill>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text = </a:t>
            </a:r>
            <a:r>
              <a:rPr lang="tr-TR" sz="1400">
                <a:solidFill>
                  <a:srgbClr val="FF0000"/>
                </a:solidFill>
                <a:latin typeface="Consolas"/>
                <a:ea typeface="Consolas"/>
                <a:cs typeface="Consolas"/>
                <a:sym typeface="Consolas"/>
              </a:rPr>
              <a:t>'tyou can learn almost everything in pre-classz'</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highlight>
                <a:srgbClr val="CCCCCC"/>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highlight>
                  <a:schemeClr val="lt1"/>
                </a:highlight>
                <a:latin typeface="Consolas"/>
                <a:ea typeface="Consolas"/>
                <a:cs typeface="Consolas"/>
                <a:sym typeface="Consolas"/>
              </a:rPr>
              <a:t>text = text.rstrip('z').lstrip('t').upper()</a:t>
            </a:r>
            <a:endParaRPr sz="1400">
              <a:solidFill>
                <a:srgbClr val="3A3F5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highlight>
                  <a:schemeClr val="lt1"/>
                </a:highlight>
                <a:latin typeface="Consolas"/>
                <a:ea typeface="Consolas"/>
                <a:cs typeface="Consolas"/>
                <a:sym typeface="Consolas"/>
              </a:rPr>
              <a:t>print(text)</a:t>
            </a:r>
            <a:endParaRPr sz="1400">
              <a:solidFill>
                <a:srgbClr val="3A3F5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highlight>
                <a:srgbClr val="CCCCCC"/>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highlight>
                <a:schemeClr val="lt1"/>
              </a:highlight>
              <a:latin typeface="Consolas"/>
              <a:ea typeface="Consolas"/>
              <a:cs typeface="Consolas"/>
              <a:sym typeface="Consola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tr-TR" sz="1450">
                <a:solidFill>
                  <a:srgbClr val="373A3C"/>
                </a:solidFill>
                <a:highlight>
                  <a:srgbClr val="FFFFFF"/>
                </a:highlight>
              </a:rPr>
              <a:t>Yes my friends, here we came to collection types. what are collection types in python.? do you know them. so you are gonna be learning lists, tuples, dictionaries and sets during this topic.</a:t>
            </a:r>
            <a:endParaRPr sz="1450">
              <a:solidFill>
                <a:srgbClr val="373A3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tr-TR" sz="1450">
                <a:solidFill>
                  <a:srgbClr val="373A3C"/>
                </a:solidFill>
                <a:highlight>
                  <a:srgbClr val="FFFFFF"/>
                </a:highlight>
              </a:rPr>
              <a:t>There are various collection types in Python. you can see. While types such as </a:t>
            </a:r>
            <a:r>
              <a:rPr lang="tr-TR" sz="1450">
                <a:solidFill>
                  <a:srgbClr val="FF0000"/>
                </a:solidFill>
                <a:highlight>
                  <a:srgbClr val="F0F0F0"/>
                </a:highlight>
                <a:latin typeface="Consolas"/>
                <a:ea typeface="Consolas"/>
                <a:cs typeface="Consolas"/>
                <a:sym typeface="Consolas"/>
              </a:rPr>
              <a:t>int</a:t>
            </a:r>
            <a:r>
              <a:rPr lang="tr-TR" sz="1450">
                <a:solidFill>
                  <a:srgbClr val="373A3C"/>
                </a:solidFill>
                <a:highlight>
                  <a:srgbClr val="FFFFFF"/>
                </a:highlight>
              </a:rPr>
              <a:t> and </a:t>
            </a:r>
            <a:r>
              <a:rPr lang="tr-TR" sz="1450">
                <a:solidFill>
                  <a:srgbClr val="FF0000"/>
                </a:solidFill>
                <a:highlight>
                  <a:srgbClr val="F0F0F0"/>
                </a:highlight>
                <a:latin typeface="Consolas"/>
                <a:ea typeface="Consolas"/>
                <a:cs typeface="Consolas"/>
                <a:sym typeface="Consolas"/>
              </a:rPr>
              <a:t>str</a:t>
            </a:r>
            <a:r>
              <a:rPr lang="tr-TR" sz="1450">
                <a:solidFill>
                  <a:srgbClr val="373A3C"/>
                </a:solidFill>
                <a:highlight>
                  <a:srgbClr val="FFFFFF"/>
                </a:highlight>
              </a:rPr>
              <a:t> hold a single value, collection types hold multiple values. this is the point.</a:t>
            </a:r>
            <a:endParaRPr sz="1450">
              <a:solidFill>
                <a:srgbClr val="373A3C"/>
              </a:solidFill>
              <a:highlight>
                <a:srgbClr val="FFFFFF"/>
              </a:highlight>
            </a:endParaRPr>
          </a:p>
          <a:p>
            <a:pPr indent="0" lvl="0" marL="0" rtl="0" algn="l">
              <a:lnSpc>
                <a:spcPct val="115000"/>
              </a:lnSpc>
              <a:spcBef>
                <a:spcPts val="1200"/>
              </a:spcBef>
              <a:spcAft>
                <a:spcPts val="1200"/>
              </a:spcAft>
              <a:buSzPts val="1100"/>
              <a:buNone/>
            </a:pPr>
            <a:r>
              <a:rPr lang="tr-TR" sz="1450">
                <a:solidFill>
                  <a:srgbClr val="373A3C"/>
                </a:solidFill>
                <a:highlight>
                  <a:srgbClr val="FFFFFF"/>
                </a:highlight>
              </a:rPr>
              <a:t>In your programs, you usually need to group several items to render as a single object. We use collection types of data to do this job. let’s start with lists.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a3d1b46a0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a3d1b46a0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tr-TR" sz="1450">
                <a:solidFill>
                  <a:srgbClr val="373A3C"/>
                </a:solidFill>
                <a:highlight>
                  <a:srgbClr val="FFFFFF"/>
                </a:highlight>
              </a:rPr>
              <a:t>One of the most useful collections in Python is a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In Python, a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is only an ordered collection of valid Python values.</a:t>
            </a:r>
            <a:endParaRPr sz="1450">
              <a:solidFill>
                <a:srgbClr val="373A3C"/>
              </a:solidFill>
              <a:highlight>
                <a:srgbClr val="FFFFFF"/>
              </a:highlight>
            </a:endParaRPr>
          </a:p>
          <a:p>
            <a:pPr indent="0" lvl="0" marL="0" rtl="0" algn="l">
              <a:lnSpc>
                <a:spcPct val="115000"/>
              </a:lnSpc>
              <a:spcBef>
                <a:spcPts val="1200"/>
              </a:spcBef>
              <a:spcAft>
                <a:spcPts val="0"/>
              </a:spcAft>
              <a:buSzPts val="1100"/>
              <a:buNone/>
            </a:pPr>
            <a:r>
              <a:rPr lang="tr-TR" sz="1450">
                <a:solidFill>
                  <a:srgbClr val="373A3C"/>
                </a:solidFill>
                <a:highlight>
                  <a:srgbClr val="FFFFFF"/>
                </a:highlight>
              </a:rPr>
              <a:t>The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type is probably the most commonly used collection type in Python. In spite of its name, a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is more like an array in some other languages (e.g. JavaScript).</a:t>
            </a:r>
            <a:endParaRPr sz="1450">
              <a:solidFill>
                <a:srgbClr val="373A3C"/>
              </a:solidFill>
              <a:highlight>
                <a:srgbClr val="FFFFFF"/>
              </a:highlight>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6e19fd6c1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6e19fd6c1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A </a:t>
            </a:r>
            <a:r>
              <a:rPr lang="tr-TR" sz="1400">
                <a:solidFill>
                  <a:srgbClr val="434343"/>
                </a:solidFill>
                <a:highlight>
                  <a:srgbClr val="EFEFEF"/>
                </a:highlight>
              </a:rPr>
              <a:t>list</a:t>
            </a:r>
            <a:r>
              <a:rPr lang="tr-TR" sz="1400">
                <a:solidFill>
                  <a:srgbClr val="434343"/>
                </a:solidFill>
              </a:rPr>
              <a:t> can be created by enclosing values, separated by commas, in square brackets 👉🏻 </a:t>
            </a:r>
            <a:r>
              <a:rPr lang="tr-TR" sz="1400">
                <a:solidFill>
                  <a:srgbClr val="434343"/>
                </a:solidFill>
                <a:highlight>
                  <a:srgbClr val="EFEFEF"/>
                </a:highlight>
              </a:rPr>
              <a:t>[]</a:t>
            </a:r>
            <a:r>
              <a:rPr lang="tr-TR" sz="1400">
                <a:solidFill>
                  <a:srgbClr val="434343"/>
                </a:solidFill>
              </a:rPr>
              <a:t>.</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Another way to create a </a:t>
            </a:r>
            <a:r>
              <a:rPr lang="tr-TR" sz="1400">
                <a:solidFill>
                  <a:srgbClr val="434343"/>
                </a:solidFill>
                <a:highlight>
                  <a:srgbClr val="EFEFEF"/>
                </a:highlight>
              </a:rPr>
              <a:t>list</a:t>
            </a:r>
            <a:r>
              <a:rPr lang="tr-TR" sz="1400">
                <a:solidFill>
                  <a:srgbClr val="434343"/>
                </a:solidFill>
              </a:rPr>
              <a:t> is to call the </a:t>
            </a:r>
            <a:r>
              <a:rPr lang="tr-TR" sz="1400">
                <a:solidFill>
                  <a:srgbClr val="FF00FF"/>
                </a:solidFill>
                <a:highlight>
                  <a:srgbClr val="EFEFEF"/>
                </a:highlight>
              </a:rPr>
              <a:t>list</a:t>
            </a:r>
            <a:r>
              <a:rPr lang="tr-TR" sz="1400">
                <a:solidFill>
                  <a:srgbClr val="434343"/>
                </a:solidFill>
                <a:highlight>
                  <a:srgbClr val="EFEFEF"/>
                </a:highlight>
              </a:rPr>
              <a:t>()</a:t>
            </a:r>
            <a:r>
              <a:rPr lang="tr-TR" sz="1400">
                <a:solidFill>
                  <a:srgbClr val="434343"/>
                </a:solidFill>
              </a:rPr>
              <a:t> function. we pass iterable values in into it and it creates list type data </a:t>
            </a:r>
            <a:endParaRPr sz="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7141461fa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7141461fa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when we run we see that the two output are the same. list function </a:t>
            </a:r>
            <a:r>
              <a:rPr lang="tr-TR" sz="1400"/>
              <a:t>separates</a:t>
            </a:r>
            <a:r>
              <a:rPr lang="tr-TR" sz="1400"/>
              <a:t> the elements of the iterable that we passed into. if we separate the string happy we will have h,a,p,p,y</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list_1 = [</a:t>
            </a:r>
            <a:r>
              <a:rPr lang="tr-TR" sz="1400">
                <a:solidFill>
                  <a:srgbClr val="FF0000"/>
                </a:solidFill>
                <a:latin typeface="Consolas"/>
                <a:ea typeface="Consolas"/>
                <a:cs typeface="Consolas"/>
                <a:sym typeface="Consolas"/>
              </a:rPr>
              <a:t>'h'</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'a'</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'p'</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'p'</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'y'</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word =</a:t>
            </a:r>
            <a:r>
              <a:rPr lang="tr-TR" sz="1400">
                <a:solidFill>
                  <a:srgbClr val="0000FF"/>
                </a:solidFill>
                <a:latin typeface="Consolas"/>
                <a:ea typeface="Consolas"/>
                <a:cs typeface="Consolas"/>
                <a:sym typeface="Consolas"/>
              </a:rPr>
              <a:t> </a:t>
            </a:r>
            <a:r>
              <a:rPr lang="tr-TR" sz="1400">
                <a:solidFill>
                  <a:srgbClr val="FF0000"/>
                </a:solidFill>
                <a:latin typeface="Consolas"/>
                <a:ea typeface="Consolas"/>
                <a:cs typeface="Consolas"/>
                <a:sym typeface="Consolas"/>
              </a:rPr>
              <a:t>'happy'</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list_2 = </a:t>
            </a:r>
            <a:r>
              <a:rPr lang="tr-TR" sz="1400">
                <a:solidFill>
                  <a:srgbClr val="FF00FF"/>
                </a:solidFill>
                <a:latin typeface="Consolas"/>
                <a:ea typeface="Consolas"/>
                <a:cs typeface="Consolas"/>
                <a:sym typeface="Consolas"/>
              </a:rPr>
              <a:t>list</a:t>
            </a:r>
            <a:r>
              <a:rPr lang="tr-TR" sz="1400">
                <a:solidFill>
                  <a:srgbClr val="434343"/>
                </a:solidFill>
                <a:latin typeface="Consolas"/>
                <a:ea typeface="Consolas"/>
                <a:cs typeface="Consolas"/>
                <a:sym typeface="Consolas"/>
              </a:rPr>
              <a:t>(word)</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(list_1)</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(list_2)</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ac78bef9d_0_1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dac78bef9d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6e19fd6c1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6e19fd6c1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let’s review some pre-class examples for the best learning. what we have here. we have a simple list consisting of country names. that’s how we simply create a list. when we run it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country = [</a:t>
            </a:r>
            <a:r>
              <a:rPr lang="tr-TR" sz="1400">
                <a:latin typeface="Consolas"/>
                <a:ea typeface="Consolas"/>
                <a:cs typeface="Consolas"/>
                <a:sym typeface="Consolas"/>
              </a:rPr>
              <a:t>'</a:t>
            </a:r>
            <a:r>
              <a:rPr lang="tr-TR" sz="1400">
                <a:latin typeface="Consolas"/>
                <a:ea typeface="Consolas"/>
                <a:cs typeface="Consolas"/>
                <a:sym typeface="Consolas"/>
              </a:rPr>
              <a:t>USA</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Brasil</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UK</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Germany</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Turkey</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New Zeland</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print(counrty)</a:t>
            </a:r>
            <a:endParaRPr sz="1400">
              <a:latin typeface="Consolas"/>
              <a:ea typeface="Consolas"/>
              <a:cs typeface="Consolas"/>
              <a:sym typeface="Consola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7141461fa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7141461fa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7141461fa7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7141461fa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rPr lang="tr-TR" sz="1400">
                <a:solidFill>
                  <a:srgbClr val="434343"/>
                </a:solidFill>
              </a:rPr>
              <a:t>Python is a dynamic language. …. </a:t>
            </a:r>
            <a:endParaRPr sz="1400">
              <a:solidFill>
                <a:srgbClr val="434343"/>
              </a:solidFill>
            </a:endParaRPr>
          </a:p>
          <a:p>
            <a:pPr indent="0" lvl="0" marL="0" rtl="0" algn="just">
              <a:lnSpc>
                <a:spcPct val="110000"/>
              </a:lnSpc>
              <a:spcBef>
                <a:spcPts val="600"/>
              </a:spcBef>
              <a:spcAft>
                <a:spcPts val="0"/>
              </a:spcAft>
              <a:buClr>
                <a:schemeClr val="dk1"/>
              </a:buClr>
              <a:buSzPts val="1100"/>
              <a:buFont typeface="Arial"/>
              <a:buNone/>
            </a:pPr>
            <a:r>
              <a:rPr lang="tr-TR" sz="1400">
                <a:solidFill>
                  <a:srgbClr val="434343"/>
                </a:solidFill>
              </a:rPr>
              <a:t>we can use all collection types in a list as well. so in this example we use list in a list. </a:t>
            </a:r>
            <a:endParaRPr sz="1400">
              <a:solidFill>
                <a:srgbClr val="434343"/>
              </a:solidFill>
            </a:endParaRPr>
          </a:p>
          <a:p>
            <a:pPr indent="0" lvl="0" marL="0" rtl="0" algn="just">
              <a:lnSpc>
                <a:spcPct val="110000"/>
              </a:lnSpc>
              <a:spcBef>
                <a:spcPts val="600"/>
              </a:spcBef>
              <a:spcAft>
                <a:spcPts val="0"/>
              </a:spcAft>
              <a:buClr>
                <a:schemeClr val="dk1"/>
              </a:buClr>
              <a:buSzPts val="1100"/>
              <a:buFont typeface="Arial"/>
              <a:buNone/>
            </a:pPr>
            <a:r>
              <a:t/>
            </a:r>
            <a:endParaRPr sz="1400">
              <a:solidFill>
                <a:srgbClr val="434343"/>
              </a:solidFill>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mixed_list = [11, </a:t>
            </a:r>
            <a:r>
              <a:rPr lang="tr-TR" sz="1400">
                <a:solidFill>
                  <a:srgbClr val="FF0000"/>
                </a:solidFill>
                <a:latin typeface="Consolas"/>
                <a:ea typeface="Consolas"/>
                <a:cs typeface="Consolas"/>
                <a:sym typeface="Consolas"/>
              </a:rPr>
              <a:t>'Joseph'</a:t>
            </a:r>
            <a:r>
              <a:rPr lang="tr-TR" sz="1400">
                <a:solidFill>
                  <a:srgbClr val="434343"/>
                </a:solidFill>
                <a:latin typeface="Consolas"/>
                <a:ea typeface="Consolas"/>
                <a:cs typeface="Consolas"/>
                <a:sym typeface="Consolas"/>
              </a:rPr>
              <a:t>, </a:t>
            </a:r>
            <a:r>
              <a:rPr lang="tr-TR" sz="1400">
                <a:solidFill>
                  <a:srgbClr val="6AA84F"/>
                </a:solidFill>
                <a:latin typeface="Consolas"/>
                <a:ea typeface="Consolas"/>
                <a:cs typeface="Consolas"/>
                <a:sym typeface="Consolas"/>
              </a:rPr>
              <a:t>False</a:t>
            </a:r>
            <a:r>
              <a:rPr lang="tr-TR" sz="1400">
                <a:solidFill>
                  <a:srgbClr val="434343"/>
                </a:solidFill>
                <a:latin typeface="Consolas"/>
                <a:ea typeface="Consolas"/>
                <a:cs typeface="Consolas"/>
                <a:sym typeface="Consolas"/>
              </a:rPr>
              <a:t>, 3.14, </a:t>
            </a:r>
            <a:r>
              <a:rPr lang="tr-TR" sz="1400">
                <a:solidFill>
                  <a:srgbClr val="6AA84F"/>
                </a:solidFill>
                <a:latin typeface="Consolas"/>
                <a:ea typeface="Consolas"/>
                <a:cs typeface="Consolas"/>
                <a:sym typeface="Consolas"/>
              </a:rPr>
              <a:t>None</a:t>
            </a:r>
            <a:r>
              <a:rPr lang="tr-TR" sz="1400">
                <a:solidFill>
                  <a:srgbClr val="434343"/>
                </a:solidFill>
                <a:latin typeface="Consolas"/>
                <a:ea typeface="Consolas"/>
                <a:cs typeface="Consolas"/>
                <a:sym typeface="Consolas"/>
              </a:rPr>
              <a:t>, [1, 2, 3]]</a:t>
            </a:r>
            <a:endParaRPr sz="1400">
              <a:solidFill>
                <a:srgbClr val="434343"/>
              </a:solidFill>
              <a:latin typeface="Consolas"/>
              <a:ea typeface="Consolas"/>
              <a:cs typeface="Consolas"/>
              <a:sym typeface="Consolas"/>
            </a:endParaRPr>
          </a:p>
          <a:p>
            <a:pPr indent="0" lvl="0" marL="0" rtl="0" algn="just">
              <a:lnSpc>
                <a:spcPct val="110000"/>
              </a:lnSpc>
              <a:spcBef>
                <a:spcPts val="600"/>
              </a:spcBef>
              <a:spcAft>
                <a:spcPts val="0"/>
              </a:spcAft>
              <a:buClr>
                <a:schemeClr val="dk1"/>
              </a:buClr>
              <a:buSzPts val="1100"/>
              <a:buFont typeface="Arial"/>
              <a:buNone/>
            </a:pPr>
            <a:r>
              <a:t/>
            </a:r>
            <a:endParaRPr sz="1400">
              <a:solidFill>
                <a:srgbClr val="434343"/>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27dae6c8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827dae6c8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tr-TR" sz="1400"/>
              <a:t>-------------------- this is the output---------------</a:t>
            </a:r>
            <a:endParaRPr sz="1400"/>
          </a:p>
          <a:p>
            <a:pPr indent="0" lvl="0" marL="0" rtl="0" algn="l">
              <a:spcBef>
                <a:spcPts val="0"/>
              </a:spcBef>
              <a:spcAft>
                <a:spcPts val="0"/>
              </a:spcAft>
              <a:buSzPts val="1400"/>
              <a:buNone/>
            </a:pPr>
            <a:r>
              <a:rPr lang="tr-TR" sz="1400"/>
              <a:t>yes my friend focus on my screen and my voice to follow the steps what did happen here. so what does the list function do. remember! it takes an iterable and separates its elements and creates a list from these elements. this is the definition. so regarding this definition; let’s take a look at the my list as an iterable. what are the elements of mylist. xxx, xxx, xxx are the elements of the iterable. and list function creates a list consisting of these elements. so it creates the same list again. and of course the length of this new list1 is three. ok </a:t>
            </a:r>
            <a:endParaRPr sz="1400"/>
          </a:p>
          <a:p>
            <a:pPr indent="0" lvl="0" marL="0" rtl="0" algn="l">
              <a:spcBef>
                <a:spcPts val="0"/>
              </a:spcBef>
              <a:spcAft>
                <a:spcPts val="0"/>
              </a:spcAft>
              <a:buSzPts val="1400"/>
              <a:buNone/>
            </a:pPr>
            <a:r>
              <a:rPr lang="tr-TR" sz="1400"/>
              <a:t>when it comes to using simple square brackets to create a list. you can see that we only encloses the my list by brackets. it has a one element which is mylist. we create a list in a list. nested list.</a:t>
            </a:r>
            <a:endParaRPr sz="1400"/>
          </a:p>
          <a:p>
            <a:pPr indent="0" lvl="0" marL="0" rtl="0" algn="l">
              <a:spcBef>
                <a:spcPts val="0"/>
              </a:spcBef>
              <a:spcAft>
                <a:spcPts val="0"/>
              </a:spcAft>
              <a:buSzPts val="1400"/>
              <a:buNone/>
            </a:pPr>
            <a:r>
              <a:rPr lang="tr-TR" sz="1400"/>
              <a:t>and how many elements does newlist2 have? it has only one element. right? the only element of it is the mylist.</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my_list = [</a:t>
            </a:r>
            <a:r>
              <a:rPr lang="tr-TR" sz="1400">
                <a:solidFill>
                  <a:srgbClr val="FF0000"/>
                </a:solidFill>
                <a:latin typeface="Consolas"/>
                <a:ea typeface="Consolas"/>
                <a:cs typeface="Consolas"/>
                <a:sym typeface="Consolas"/>
              </a:rPr>
              <a:t>'Aslan'</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'Clarusway'</a:t>
            </a:r>
            <a:r>
              <a:rPr lang="tr-TR" sz="1400">
                <a:solidFill>
                  <a:srgbClr val="434343"/>
                </a:solidFill>
                <a:latin typeface="Consolas"/>
                <a:ea typeface="Consolas"/>
                <a:cs typeface="Consolas"/>
                <a:sym typeface="Consolas"/>
              </a:rPr>
              <a:t>, 2022]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new_list1 = </a:t>
            </a:r>
            <a:r>
              <a:rPr lang="tr-TR" sz="1400">
                <a:solidFill>
                  <a:srgbClr val="FF00FF"/>
                </a:solidFill>
                <a:latin typeface="Consolas"/>
                <a:ea typeface="Consolas"/>
                <a:cs typeface="Consolas"/>
                <a:sym typeface="Consolas"/>
              </a:rPr>
              <a:t>list</a:t>
            </a:r>
            <a:r>
              <a:rPr lang="tr-TR" sz="1400">
                <a:solidFill>
                  <a:srgbClr val="434343"/>
                </a:solidFill>
                <a:latin typeface="Consolas"/>
                <a:ea typeface="Consolas"/>
                <a:cs typeface="Consolas"/>
                <a:sym typeface="Consolas"/>
              </a:rPr>
              <a:t>(my_list)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new_list2 = [my_list]  </a:t>
            </a:r>
            <a:br>
              <a:rPr lang="tr-TR" sz="1400">
                <a:solidFill>
                  <a:srgbClr val="434343"/>
                </a:solidFill>
                <a:latin typeface="Consolas"/>
                <a:ea typeface="Consolas"/>
                <a:cs typeface="Consolas"/>
                <a:sym typeface="Consolas"/>
              </a:rPr>
            </a:br>
            <a:r>
              <a:rPr lang="tr-TR" sz="1400">
                <a:solidFill>
                  <a:srgbClr val="434343"/>
                </a:solidFill>
                <a:latin typeface="Consolas"/>
                <a:ea typeface="Consolas"/>
                <a:cs typeface="Consolas"/>
                <a:sym typeface="Consolas"/>
              </a:rPr>
              <a:t>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(new_list1)</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len</a:t>
            </a:r>
            <a:r>
              <a:rPr lang="tr-TR" sz="1400">
                <a:solidFill>
                  <a:srgbClr val="434343"/>
                </a:solidFill>
                <a:latin typeface="Consolas"/>
                <a:ea typeface="Consolas"/>
                <a:cs typeface="Consolas"/>
                <a:sym typeface="Consolas"/>
              </a:rPr>
              <a:t>(new_list1))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(new_list2)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len</a:t>
            </a:r>
            <a:r>
              <a:rPr lang="tr-TR" sz="1400">
                <a:solidFill>
                  <a:srgbClr val="434343"/>
                </a:solidFill>
                <a:latin typeface="Consolas"/>
                <a:ea typeface="Consolas"/>
                <a:cs typeface="Consolas"/>
                <a:sym typeface="Consolas"/>
              </a:rPr>
              <a:t>(new_list2))</a:t>
            </a:r>
            <a:endParaRPr sz="1400">
              <a:solidFill>
                <a:srgbClr val="434343"/>
              </a:solidFill>
              <a:latin typeface="Consolas"/>
              <a:ea typeface="Consolas"/>
              <a:cs typeface="Consolas"/>
              <a:sym typeface="Consolas"/>
            </a:endParaRPr>
          </a:p>
          <a:p>
            <a:pPr indent="0" lvl="0" marL="0" rtl="0" algn="l">
              <a:spcBef>
                <a:spcPts val="0"/>
              </a:spcBef>
              <a:spcAft>
                <a:spcPts val="0"/>
              </a:spcAft>
              <a:buSzPts val="1400"/>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827dae6c8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827dae6c8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my_list = [</a:t>
            </a:r>
            <a:r>
              <a:rPr lang="tr-TR" sz="1400">
                <a:solidFill>
                  <a:srgbClr val="FF0000"/>
                </a:solidFill>
                <a:latin typeface="Consolas"/>
                <a:ea typeface="Consolas"/>
                <a:cs typeface="Consolas"/>
                <a:sym typeface="Consolas"/>
              </a:rPr>
              <a:t>'Aslan'</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'Clarusway'</a:t>
            </a:r>
            <a:r>
              <a:rPr lang="tr-TR" sz="1400">
                <a:solidFill>
                  <a:srgbClr val="434343"/>
                </a:solidFill>
                <a:latin typeface="Consolas"/>
                <a:ea typeface="Consolas"/>
                <a:cs typeface="Consolas"/>
                <a:sym typeface="Consolas"/>
              </a:rPr>
              <a:t>, 2022]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new_list1 = </a:t>
            </a:r>
            <a:r>
              <a:rPr lang="tr-TR" sz="1400">
                <a:solidFill>
                  <a:srgbClr val="FF00FF"/>
                </a:solidFill>
                <a:latin typeface="Consolas"/>
                <a:ea typeface="Consolas"/>
                <a:cs typeface="Consolas"/>
                <a:sym typeface="Consolas"/>
              </a:rPr>
              <a:t>list</a:t>
            </a:r>
            <a:r>
              <a:rPr lang="tr-TR" sz="1400">
                <a:solidFill>
                  <a:srgbClr val="434343"/>
                </a:solidFill>
                <a:latin typeface="Consolas"/>
                <a:ea typeface="Consolas"/>
                <a:cs typeface="Consolas"/>
                <a:sym typeface="Consolas"/>
              </a:rPr>
              <a:t>(my_list)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new_list2 = [my_list]  </a:t>
            </a:r>
            <a:br>
              <a:rPr lang="tr-TR" sz="1400">
                <a:solidFill>
                  <a:srgbClr val="434343"/>
                </a:solidFill>
                <a:latin typeface="Consolas"/>
                <a:ea typeface="Consolas"/>
                <a:cs typeface="Consolas"/>
                <a:sym typeface="Consolas"/>
              </a:rPr>
            </a:br>
            <a:r>
              <a:rPr lang="tr-TR" sz="1400">
                <a:solidFill>
                  <a:srgbClr val="434343"/>
                </a:solidFill>
                <a:latin typeface="Consolas"/>
                <a:ea typeface="Consolas"/>
                <a:cs typeface="Consolas"/>
                <a:sym typeface="Consolas"/>
              </a:rPr>
              <a:t>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(new_list1)</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len</a:t>
            </a:r>
            <a:r>
              <a:rPr lang="tr-TR" sz="1400">
                <a:solidFill>
                  <a:srgbClr val="434343"/>
                </a:solidFill>
                <a:latin typeface="Consolas"/>
                <a:ea typeface="Consolas"/>
                <a:cs typeface="Consolas"/>
                <a:sym typeface="Consolas"/>
              </a:rPr>
              <a:t>(new_list1))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(new_list2)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a:t>
            </a:r>
            <a:r>
              <a:rPr lang="tr-TR" sz="1400">
                <a:solidFill>
                  <a:srgbClr val="FF00FF"/>
                </a:solidFill>
                <a:latin typeface="Consolas"/>
                <a:ea typeface="Consolas"/>
                <a:cs typeface="Consolas"/>
                <a:sym typeface="Consolas"/>
              </a:rPr>
              <a:t>len</a:t>
            </a:r>
            <a:r>
              <a:rPr lang="tr-TR" sz="1400">
                <a:solidFill>
                  <a:srgbClr val="434343"/>
                </a:solidFill>
                <a:latin typeface="Consolas"/>
                <a:ea typeface="Consolas"/>
                <a:cs typeface="Consolas"/>
                <a:sym typeface="Consolas"/>
              </a:rPr>
              <a:t>(new_list2))</a:t>
            </a:r>
            <a:endParaRPr sz="1400">
              <a:solidFill>
                <a:srgbClr val="434343"/>
              </a:solidFill>
              <a:latin typeface="Consolas"/>
              <a:ea typeface="Consolas"/>
              <a:cs typeface="Consolas"/>
              <a:sym typeface="Consolas"/>
            </a:endParaRPr>
          </a:p>
          <a:p>
            <a:pPr indent="0" lvl="0" marL="0" rtl="0" algn="l">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27dae6c8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827dae6c8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t>…..</a:t>
            </a:r>
            <a:endParaRPr sz="1400"/>
          </a:p>
          <a:p>
            <a:pPr indent="0" lvl="0" marL="0" rtl="0" algn="l">
              <a:spcBef>
                <a:spcPts val="0"/>
              </a:spcBef>
              <a:spcAft>
                <a:spcPts val="0"/>
              </a:spcAft>
              <a:buSzPts val="1400"/>
              <a:buNone/>
            </a:pPr>
            <a:r>
              <a:rPr lang="tr-TR" sz="1400"/>
              <a:t>Let’s see what will happen.</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my_list1 =</a:t>
            </a:r>
            <a:r>
              <a:rPr lang="tr-TR" sz="1400">
                <a:solidFill>
                  <a:schemeClr val="dk1"/>
                </a:solidFill>
                <a:latin typeface="Consolas"/>
                <a:ea typeface="Consolas"/>
                <a:cs typeface="Consolas"/>
                <a:sym typeface="Consolas"/>
              </a:rPr>
              <a:t> [</a:t>
            </a:r>
            <a:r>
              <a:rPr lang="tr-TR" sz="1400">
                <a:solidFill>
                  <a:srgbClr val="FF0000"/>
                </a:solidFill>
                <a:latin typeface="Consolas"/>
                <a:ea typeface="Consolas"/>
                <a:cs typeface="Consolas"/>
                <a:sym typeface="Consolas"/>
              </a:rPr>
              <a:t>"2022's hard"</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my_list2 = </a:t>
            </a:r>
            <a:r>
              <a:rPr lang="tr-TR" sz="1400">
                <a:solidFill>
                  <a:srgbClr val="FF00FF"/>
                </a:solidFill>
                <a:latin typeface="Consolas"/>
                <a:ea typeface="Consolas"/>
                <a:cs typeface="Consolas"/>
                <a:sym typeface="Consolas"/>
              </a:rPr>
              <a:t>list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"2022's hard"</a:t>
            </a:r>
            <a:r>
              <a:rPr lang="tr-TR" sz="1400">
                <a:solidFill>
                  <a:srgbClr val="434343"/>
                </a:solidFill>
                <a:latin typeface="Consolas"/>
                <a:ea typeface="Consolas"/>
                <a:cs typeface="Consolas"/>
                <a:sym typeface="Consolas"/>
              </a:rPr>
              <a:t>)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(my_list1)</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(my_list2)</a:t>
            </a:r>
            <a:endParaRPr sz="1400">
              <a:solidFill>
                <a:srgbClr val="434343"/>
              </a:solidFill>
              <a:latin typeface="Consolas"/>
              <a:ea typeface="Consolas"/>
              <a:cs typeface="Consolas"/>
              <a:sym typeface="Consolas"/>
            </a:endParaRPr>
          </a:p>
          <a:p>
            <a:pPr indent="0" lvl="0" marL="0" rtl="0" algn="l">
              <a:spcBef>
                <a:spcPts val="0"/>
              </a:spcBef>
              <a:spcAft>
                <a:spcPts val="0"/>
              </a:spcAft>
              <a:buSzPts val="1400"/>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27dae6c86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827dae6c8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t>this is my way of solution.</a:t>
            </a:r>
            <a:endParaRPr sz="1400"/>
          </a:p>
          <a:p>
            <a:pPr indent="0" lvl="0" marL="0" rtl="0" algn="l">
              <a:spcBef>
                <a:spcPts val="0"/>
              </a:spcBef>
              <a:spcAft>
                <a:spcPts val="0"/>
              </a:spcAft>
              <a:buSzPts val="1400"/>
              <a:buNone/>
            </a:pPr>
            <a:r>
              <a:rPr lang="tr-TR" sz="1400"/>
              <a:t>by using simple square brackets to create a list from the string value we have, we produce a list which has only one element.</a:t>
            </a:r>
            <a:endParaRPr sz="1400"/>
          </a:p>
          <a:p>
            <a:pPr indent="0" lvl="0" marL="0" rtl="0" algn="l">
              <a:spcBef>
                <a:spcPts val="0"/>
              </a:spcBef>
              <a:spcAft>
                <a:spcPts val="0"/>
              </a:spcAft>
              <a:buSzPts val="1400"/>
              <a:buNone/>
            </a:pPr>
            <a:r>
              <a:rPr lang="tr-TR" sz="1400"/>
              <a:t>and when it comes to creating a list using list function, we produce a list composed of the elements of this string value. each characters of the string becomes an element of the list that we created using list function. did make myself clear? so keep going</a:t>
            </a:r>
            <a:endParaRPr sz="1400"/>
          </a:p>
          <a:p>
            <a:pPr indent="0" lvl="0" marL="0" rtl="0" algn="l">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my_list1 =</a:t>
            </a:r>
            <a:r>
              <a:rPr lang="tr-TR" sz="1400">
                <a:solidFill>
                  <a:srgbClr val="3A3F50"/>
                </a:solidFill>
                <a:latin typeface="Consolas"/>
                <a:ea typeface="Consolas"/>
                <a:cs typeface="Consolas"/>
                <a:sym typeface="Consolas"/>
              </a:rPr>
              <a:t> [</a:t>
            </a:r>
            <a:r>
              <a:rPr lang="tr-TR" sz="1400">
                <a:solidFill>
                  <a:srgbClr val="FF0000"/>
                </a:solidFill>
                <a:latin typeface="Consolas"/>
                <a:ea typeface="Consolas"/>
                <a:cs typeface="Consolas"/>
                <a:sym typeface="Consolas"/>
              </a:rPr>
              <a:t>"2022's hard"</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434343"/>
                </a:solidFill>
                <a:latin typeface="Consolas"/>
                <a:ea typeface="Consolas"/>
                <a:cs typeface="Consolas"/>
                <a:sym typeface="Consolas"/>
              </a:rPr>
              <a:t>my_list2 = </a:t>
            </a:r>
            <a:r>
              <a:rPr lang="tr-TR" sz="1400">
                <a:solidFill>
                  <a:srgbClr val="FF00FF"/>
                </a:solidFill>
                <a:latin typeface="Consolas"/>
                <a:ea typeface="Consolas"/>
                <a:cs typeface="Consolas"/>
                <a:sym typeface="Consolas"/>
              </a:rPr>
              <a:t>list</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"2022's hard"</a:t>
            </a:r>
            <a:r>
              <a:rPr lang="tr-TR" sz="1400">
                <a:solidFill>
                  <a:srgbClr val="434343"/>
                </a:solidFill>
                <a:latin typeface="Consolas"/>
                <a:ea typeface="Consolas"/>
                <a:cs typeface="Consolas"/>
                <a:sym typeface="Consolas"/>
              </a:rPr>
              <a:t>)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(my_list1)</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(my_list2)</a:t>
            </a:r>
            <a:endParaRPr sz="1400">
              <a:solidFill>
                <a:srgbClr val="434343"/>
              </a:solidFill>
              <a:latin typeface="Consolas"/>
              <a:ea typeface="Consolas"/>
              <a:cs typeface="Consolas"/>
              <a:sym typeface="Consolas"/>
            </a:endParaRPr>
          </a:p>
          <a:p>
            <a:pPr indent="0" lvl="0" marL="0" rtl="0" algn="l">
              <a:spcBef>
                <a:spcPts val="0"/>
              </a:spcBef>
              <a:spcAft>
                <a:spcPts val="0"/>
              </a:spcAft>
              <a:buSzPts val="1400"/>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6ce768de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16ce768de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from now on i would like to show you some basic and useful operations in python list</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6ce768de1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16ce768de1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t>
            </a:r>
            <a:endParaRPr sz="1400"/>
          </a:p>
          <a:p>
            <a:pPr indent="0" lvl="0" marL="0" rtl="0" algn="l">
              <a:lnSpc>
                <a:spcPct val="100000"/>
              </a:lnSpc>
              <a:spcBef>
                <a:spcPts val="0"/>
              </a:spcBef>
              <a:spcAft>
                <a:spcPts val="0"/>
              </a:spcAft>
              <a:buSzPts val="1400"/>
              <a:buNone/>
            </a:pPr>
            <a:r>
              <a:rPr lang="tr-TR" sz="1400"/>
              <a:t>so if you’ve learned how to create an empty list, you can see how to fill them with some data. let’s see basic methods regarding this issue.</a:t>
            </a:r>
            <a:endParaRPr sz="1400"/>
          </a:p>
          <a:p>
            <a:pPr indent="0" lvl="0" marL="0" rtl="0" algn="l">
              <a:lnSpc>
                <a:spcPct val="100000"/>
              </a:lnSpc>
              <a:spcBef>
                <a:spcPts val="0"/>
              </a:spcBef>
              <a:spcAft>
                <a:spcPts val="0"/>
              </a:spcAft>
              <a:buSzPts val="1400"/>
              <a:buNone/>
            </a:pPr>
            <a:r>
              <a:t/>
            </a:r>
            <a:endParaRPr sz="1400"/>
          </a:p>
          <a:p>
            <a:pPr indent="0" lvl="0" marL="0" rtl="0" algn="l">
              <a:lnSpc>
                <a:spcPct val="110000"/>
              </a:lnSpc>
              <a:spcBef>
                <a:spcPts val="600"/>
              </a:spcBef>
              <a:spcAft>
                <a:spcPts val="0"/>
              </a:spcAft>
              <a:buClr>
                <a:schemeClr val="dk1"/>
              </a:buClr>
              <a:buSzPts val="3200"/>
              <a:buFont typeface="Arial"/>
              <a:buNone/>
            </a:pPr>
            <a:r>
              <a:rPr lang="tr-TR" sz="1400">
                <a:solidFill>
                  <a:srgbClr val="0B5394"/>
                </a:solidFill>
                <a:highlight>
                  <a:srgbClr val="EFEFEF"/>
                </a:highlight>
                <a:latin typeface="Consolas"/>
                <a:ea typeface="Consolas"/>
                <a:cs typeface="Consolas"/>
                <a:sym typeface="Consolas"/>
              </a:rPr>
              <a:t>empty_list_1 = []</a:t>
            </a:r>
            <a:endParaRPr sz="1400">
              <a:solidFill>
                <a:srgbClr val="0B5394"/>
              </a:solidFill>
              <a:highlight>
                <a:srgbClr val="EFEFEF"/>
              </a:highlight>
              <a:latin typeface="Consolas"/>
              <a:ea typeface="Consolas"/>
              <a:cs typeface="Consolas"/>
              <a:sym typeface="Consolas"/>
            </a:endParaRPr>
          </a:p>
          <a:p>
            <a:pPr indent="0" lvl="0" marL="0" rtl="0" algn="l">
              <a:lnSpc>
                <a:spcPct val="110000"/>
              </a:lnSpc>
              <a:spcBef>
                <a:spcPts val="600"/>
              </a:spcBef>
              <a:spcAft>
                <a:spcPts val="0"/>
              </a:spcAft>
              <a:buClr>
                <a:schemeClr val="dk1"/>
              </a:buClr>
              <a:buSzPts val="3200"/>
              <a:buFont typeface="Arial"/>
              <a:buNone/>
            </a:pPr>
            <a:r>
              <a:rPr lang="tr-TR" sz="1400">
                <a:solidFill>
                  <a:srgbClr val="0B5394"/>
                </a:solidFill>
                <a:highlight>
                  <a:srgbClr val="EFEFEF"/>
                </a:highlight>
                <a:latin typeface="Consolas"/>
                <a:ea typeface="Consolas"/>
                <a:cs typeface="Consolas"/>
                <a:sym typeface="Consolas"/>
              </a:rPr>
              <a:t>empty_list_2 = </a:t>
            </a:r>
            <a:r>
              <a:rPr lang="tr-TR" sz="1400">
                <a:solidFill>
                  <a:srgbClr val="FF00FF"/>
                </a:solidFill>
                <a:highlight>
                  <a:srgbClr val="EFEFEF"/>
                </a:highlight>
                <a:latin typeface="Consolas"/>
                <a:ea typeface="Consolas"/>
                <a:cs typeface="Consolas"/>
                <a:sym typeface="Consolas"/>
              </a:rPr>
              <a:t>list</a:t>
            </a:r>
            <a:r>
              <a:rPr lang="tr-TR" sz="1400">
                <a:solidFill>
                  <a:srgbClr val="0B5394"/>
                </a:solidFill>
                <a:highlight>
                  <a:srgbClr val="EFEFEF"/>
                </a:highlight>
                <a:latin typeface="Consolas"/>
                <a:ea typeface="Consolas"/>
                <a:cs typeface="Consolas"/>
                <a:sym typeface="Consolas"/>
              </a:rPr>
              <a:t>()</a:t>
            </a:r>
            <a:endParaRPr sz="1400">
              <a:solidFill>
                <a:srgbClr val="0B5394"/>
              </a:solidFill>
              <a:latin typeface="Raleway"/>
              <a:ea typeface="Raleway"/>
              <a:cs typeface="Raleway"/>
              <a:sym typeface="Raleway"/>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6ce768de1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16ce768de1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we have two basic methods. </a:t>
            </a:r>
            <a:r>
              <a:rPr lang="tr-TR" sz="1400">
                <a:solidFill>
                  <a:srgbClr val="434343"/>
                </a:solidFill>
              </a:rPr>
              <a:t>We can add an element into a list using </a:t>
            </a:r>
            <a:r>
              <a:rPr lang="tr-TR" sz="1400">
                <a:solidFill>
                  <a:srgbClr val="434343"/>
                </a:solidFill>
                <a:highlight>
                  <a:srgbClr val="EFEFEF"/>
                </a:highlight>
              </a:rPr>
              <a:t>.append()</a:t>
            </a:r>
            <a:r>
              <a:rPr lang="tr-TR" sz="1400">
                <a:solidFill>
                  <a:srgbClr val="434343"/>
                </a:solidFill>
              </a:rPr>
              <a:t> or .</a:t>
            </a:r>
            <a:r>
              <a:rPr lang="tr-TR" sz="1400">
                <a:solidFill>
                  <a:srgbClr val="434343"/>
                </a:solidFill>
                <a:highlight>
                  <a:srgbClr val="EFEFEF"/>
                </a:highlight>
              </a:rPr>
              <a:t>insert()</a:t>
            </a:r>
            <a:r>
              <a:rPr lang="tr-TR" sz="1400">
                <a:solidFill>
                  <a:srgbClr val="434343"/>
                </a:solidFill>
              </a:rPr>
              <a:t> methods. the first one is append method. it appends an element to the end of the list on which we apply. whenever we call and run the append function, it takes the data that we pass into and put this data to the end of the list. let’s see it in an example</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ac78bef9d_0_1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dac78bef9d_0_1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a:t>
            </a:r>
            <a:endParaRPr sz="1400"/>
          </a:p>
          <a:p>
            <a:pPr indent="0" lvl="0" marL="0" rtl="0" algn="just">
              <a:lnSpc>
                <a:spcPct val="110000"/>
              </a:lnSpc>
              <a:spcBef>
                <a:spcPts val="600"/>
              </a:spcBef>
              <a:spcAft>
                <a:spcPts val="0"/>
              </a:spcAft>
              <a:buNone/>
            </a:pPr>
            <a:r>
              <a:rPr lang="tr-TR" sz="1400">
                <a:solidFill>
                  <a:srgbClr val="434343"/>
                </a:solidFill>
              </a:rPr>
              <a:t>To search patterns in a string there are two useful methods called </a:t>
            </a:r>
            <a:r>
              <a:rPr lang="tr-TR" sz="1400">
                <a:solidFill>
                  <a:srgbClr val="434343"/>
                </a:solidFill>
                <a:highlight>
                  <a:srgbClr val="EFEFEF"/>
                </a:highlight>
              </a:rPr>
              <a:t>.startswith()</a:t>
            </a:r>
            <a:r>
              <a:rPr lang="tr-TR" sz="1400">
                <a:solidFill>
                  <a:srgbClr val="434343"/>
                </a:solidFill>
              </a:rPr>
              <a:t> and </a:t>
            </a:r>
            <a:r>
              <a:rPr lang="tr-TR" sz="1400">
                <a:solidFill>
                  <a:srgbClr val="434343"/>
                </a:solidFill>
                <a:highlight>
                  <a:srgbClr val="EFEFEF"/>
                </a:highlight>
              </a:rPr>
              <a:t>.endswith()</a:t>
            </a:r>
            <a:r>
              <a:rPr lang="tr-TR" sz="1400">
                <a:solidFill>
                  <a:srgbClr val="434343"/>
                </a:solidFill>
              </a:rPr>
              <a:t> that search for the particular pattern in the immediate beginning or end of a string and return </a:t>
            </a:r>
            <a:r>
              <a:rPr lang="tr-TR" sz="1400">
                <a:solidFill>
                  <a:srgbClr val="434343"/>
                </a:solidFill>
                <a:highlight>
                  <a:srgbClr val="EFEFEF"/>
                </a:highlight>
              </a:rPr>
              <a:t>True</a:t>
            </a:r>
            <a:r>
              <a:rPr lang="tr-TR" sz="1400">
                <a:solidFill>
                  <a:srgbClr val="434343"/>
                </a:solidFill>
              </a:rPr>
              <a:t> if the expression is found or False if the expression is not found. yess. the main point that i would like to underline is that these two methods always give True or False as a result. ok? let’s dive into the examples for better understanding.</a:t>
            </a:r>
            <a:endParaRPr sz="1400"/>
          </a:p>
          <a:p>
            <a:pPr indent="0" lvl="0" marL="0" rtl="0" algn="l">
              <a:lnSpc>
                <a:spcPct val="100000"/>
              </a:lnSpc>
              <a:spcBef>
                <a:spcPts val="0"/>
              </a:spcBef>
              <a:spcAft>
                <a:spcPts val="0"/>
              </a:spcAft>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6ce768de1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16ce768de1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since the list type is mutable type so we can change it in contradiction to the string type. so when we apply append method to a list there will be no need to assign it to a new variable for changing it. it happens automatically. what i am trying to say is that when you apply any method on a list, you will change it permanently. for better understanding let’s see the output</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[1, 4, 7]</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numbers.append(9)</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a:t>
            </a:r>
            <a:r>
              <a:rPr lang="tr-TR" sz="1400">
                <a:solidFill>
                  <a:srgbClr val="FF0000"/>
                </a:solidFill>
                <a:latin typeface="Consolas"/>
                <a:ea typeface="Consolas"/>
                <a:cs typeface="Consolas"/>
                <a:sym typeface="Consolas"/>
              </a:rPr>
              <a:t>'9'</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6ce768de11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g16ce768de1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As you can see here, we appended two elements at the end of the list. whenever we apply this method to a list, it cumulatively adds the data one after another. and we changed the list using this method permanently.</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[1, 4, 7]</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numbers.append(9)</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a:t>
            </a:r>
            <a:r>
              <a:rPr lang="tr-TR" sz="1400">
                <a:solidFill>
                  <a:srgbClr val="FF0000"/>
                </a:solidFill>
                <a:latin typeface="Consolas"/>
                <a:ea typeface="Consolas"/>
                <a:cs typeface="Consolas"/>
                <a:sym typeface="Consolas"/>
              </a:rPr>
              <a:t>'9'</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6ce768de11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g16ce768de1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empty_list =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empty_list.append(6666)</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empty_list.append(</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Multiverse</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empty_list.append([0])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print(empty_list)</a:t>
            </a:r>
            <a:endParaRPr sz="1400">
              <a:latin typeface="Consolas"/>
              <a:ea typeface="Consolas"/>
              <a:cs typeface="Consolas"/>
              <a:sym typeface="Consola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6ce768de11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6ce768de1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empty_list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empty_list.append(6666)</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empty_list.append('Multiverse')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empty_list.append([0])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print(empty_list)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6ce768de11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16ce768de1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For better understanding let’s review a pre-class example quickly.</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city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New York</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London</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Istanbul</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Seoul</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Sydney</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city.append(‘Addis Ababa’)</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print(city)</a:t>
            </a:r>
            <a:endParaRPr sz="1400">
              <a:latin typeface="Consolas"/>
              <a:ea typeface="Consolas"/>
              <a:cs typeface="Consolas"/>
              <a:sym typeface="Consola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6ce768de11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16ce768de1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6ce768de11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16ce768de11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city = ['New York', 'London', 'Istanbul', 'Seoul', 'Sydney']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city.append(‘Addis Ababa’)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print(city)</a:t>
            </a:r>
            <a:endParaRPr>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6ce768de11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16ce768de1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here is your task.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numbers.append(1)</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numbers.append(4)</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6ce768de11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16ce768de11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numbers.append(1)</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numbers.append(3)</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numbers.append(4)</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6ce768de1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g16ce768de1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insert method works a little bit different from append method in terms of where the element was added to the list. the place the location of the element that we add into it. this time we specify the index number in addition to the element value itself. how we do that let’s see it in an example</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ac78bef9d_0_1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dac78bef9d_0_1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text = </a:t>
            </a:r>
            <a:r>
              <a:rPr lang="tr-TR" sz="1400">
                <a:latin typeface="Consolas"/>
                <a:ea typeface="Consolas"/>
                <a:cs typeface="Consolas"/>
                <a:sym typeface="Consolas"/>
              </a:rPr>
              <a:t>"</a:t>
            </a:r>
            <a:r>
              <a:rPr lang="tr-TR" sz="1400" u="sng">
                <a:solidFill>
                  <a:schemeClr val="hlink"/>
                </a:solidFill>
                <a:latin typeface="Consolas"/>
                <a:ea typeface="Consolas"/>
                <a:cs typeface="Consolas"/>
                <a:sym typeface="Consolas"/>
                <a:hlinkClick r:id="rId2"/>
              </a:rPr>
              <a:t>www.clarusway.com</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print(text.endswith(".com"))</a:t>
            </a:r>
            <a:endParaRPr sz="1400">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print(text.startswith("http:"))</a:t>
            </a:r>
            <a:endParaRPr sz="1400">
              <a:latin typeface="Consolas"/>
              <a:ea typeface="Consolas"/>
              <a:cs typeface="Consolas"/>
              <a:sym typeface="Consola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6ce768de11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g16ce768de1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rPr>
              <a:t>“i am the new holder of index number two”</a:t>
            </a:r>
            <a:endParaRPr sz="1400">
              <a:solidFill>
                <a:schemeClr val="dk1"/>
              </a:solidFill>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insert method takes two arguments. first we put the index number where we place the new element. and of course the second argument that we pass into is a new element we want to insert. the newly added element intervenes by shifting the old element to the right. it says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 “i am the new holder of index number two”</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[1, 4, 7]</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numbers.insert(2, 9)</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numbers.insert(2, 6)</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6ce768de11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g16ce768de11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ok you are gonna keep learning basic methods of the lists. now we have remove and sort method.</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We can remove and sort the elements of the </a:t>
            </a:r>
            <a:r>
              <a:rPr lang="tr-TR" sz="1400">
                <a:solidFill>
                  <a:srgbClr val="434343"/>
                </a:solidFill>
                <a:highlight>
                  <a:srgbClr val="EFEFEF"/>
                </a:highlight>
              </a:rPr>
              <a:t>list</a:t>
            </a:r>
            <a:r>
              <a:rPr lang="tr-TR" sz="1400">
                <a:solidFill>
                  <a:srgbClr val="434343"/>
                </a:solidFill>
              </a:rPr>
              <a:t>. so. the best way that we can learn. let’s dive into an example. </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6ce768de11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g16ce768de11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you see. it is very simple and clear. it removes the element which we specify.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[1, 4, 7, 9]</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numbers.remove(7)</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6ce768de11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g16ce768de11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It is so clear, isn’t it? Using this method, we can sort all the elements of a list in ascending order or vice versa. how we do that. let’s see it in an example again.</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6ce768de11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g16ce768de11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as usual, when we run it, it sort the elements of the list in ascending order. and we have changed the list permanently. right? be careful to use these methods my friends. if the original order of the list is important, using this method may cause some undesirable situations.</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 = [4, 1, 9, 7]</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numbers.sort()</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(numbers)</a:t>
            </a: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6ce768de11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g16ce768de11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mix_list = [</a:t>
            </a:r>
            <a:r>
              <a:rPr lang="tr-TR" sz="1400">
                <a:solidFill>
                  <a:srgbClr val="FF0000"/>
                </a:solidFill>
                <a:latin typeface="Consolas"/>
                <a:ea typeface="Consolas"/>
                <a:cs typeface="Consolas"/>
                <a:sym typeface="Consolas"/>
              </a:rPr>
              <a:t>'d'</a:t>
            </a:r>
            <a:r>
              <a:rPr lang="tr-TR" sz="1400">
                <a:solidFill>
                  <a:srgbClr val="434343"/>
                </a:solidFill>
                <a:latin typeface="Consolas"/>
                <a:ea typeface="Consolas"/>
                <a:cs typeface="Consolas"/>
                <a:sym typeface="Consolas"/>
              </a:rPr>
              <a:t>, 1, </a:t>
            </a:r>
            <a:r>
              <a:rPr lang="tr-TR" sz="1400">
                <a:solidFill>
                  <a:srgbClr val="FF0000"/>
                </a:solidFill>
                <a:latin typeface="Consolas"/>
                <a:ea typeface="Consolas"/>
                <a:cs typeface="Consolas"/>
                <a:sym typeface="Consolas"/>
              </a:rPr>
              <a:t>'a'</a:t>
            </a:r>
            <a:r>
              <a:rPr lang="tr-TR" sz="1400">
                <a:solidFill>
                  <a:srgbClr val="434343"/>
                </a:solidFill>
                <a:latin typeface="Consolas"/>
                <a:ea typeface="Consolas"/>
                <a:cs typeface="Consolas"/>
                <a:sym typeface="Consolas"/>
              </a:rPr>
              <a:t>, 7]</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mix_list.sort()</a:t>
            </a:r>
            <a:endParaRPr sz="1400">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(mix_list)</a:t>
            </a:r>
            <a:endParaRPr sz="5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6ce768de11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g16ce768de11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as we can see here. </a:t>
            </a:r>
            <a:r>
              <a:rPr lang="tr-TR" sz="1400">
                <a:solidFill>
                  <a:srgbClr val="0B5394"/>
                </a:solidFill>
              </a:rPr>
              <a:t>The items to be sorted in the list should be the same type.</a:t>
            </a:r>
            <a:endParaRPr sz="1400">
              <a:solidFill>
                <a:srgbClr val="0B5394"/>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724a276e05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1" name="Google Shape;1361;g1724a276e05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list_1 = [</a:t>
            </a:r>
            <a:r>
              <a:rPr lang="tr-TR" sz="1400">
                <a:solidFill>
                  <a:srgbClr val="FF0000"/>
                </a:solidFill>
                <a:latin typeface="Consolas"/>
                <a:ea typeface="Consolas"/>
                <a:cs typeface="Consolas"/>
                <a:sym typeface="Consolas"/>
              </a:rPr>
              <a:t>'one'</a:t>
            </a:r>
            <a:r>
              <a:rPr lang="tr-TR" sz="1400">
                <a:solidFill>
                  <a:srgbClr val="434343"/>
                </a:solidFill>
                <a:latin typeface="Consolas"/>
                <a:ea typeface="Consolas"/>
                <a:cs typeface="Consolas"/>
                <a:sym typeface="Consolas"/>
              </a:rPr>
              <a:t>, </a:t>
            </a:r>
            <a:r>
              <a:rPr lang="tr-TR" sz="1400">
                <a:solidFill>
                  <a:srgbClr val="FF0000"/>
                </a:solidFill>
                <a:latin typeface="Consolas"/>
                <a:ea typeface="Consolas"/>
                <a:cs typeface="Consolas"/>
                <a:sym typeface="Consolas"/>
              </a:rPr>
              <a:t>'four'</a:t>
            </a:r>
            <a:r>
              <a:rPr lang="tr-TR" sz="1400">
                <a:solidFill>
                  <a:srgbClr val="434343"/>
                </a:solidFill>
                <a:latin typeface="Consolas"/>
                <a:ea typeface="Consolas"/>
                <a:cs typeface="Consolas"/>
                <a:sym typeface="Consolas"/>
              </a:rPr>
              <a:t>, </a:t>
            </a:r>
            <a:r>
              <a:rPr lang="tr-TR" sz="1400">
                <a:solidFill>
                  <a:srgbClr val="FF0000"/>
                </a:solidFill>
                <a:latin typeface="Consolas"/>
                <a:ea typeface="Consolas"/>
                <a:cs typeface="Consolas"/>
                <a:sym typeface="Consolas"/>
              </a:rPr>
              <a:t>'nine'</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list_2 = [</a:t>
            </a:r>
            <a:r>
              <a:rPr lang="tr-TR" sz="1400">
                <a:solidFill>
                  <a:srgbClr val="FF0000"/>
                </a:solidFill>
                <a:latin typeface="Consolas"/>
                <a:ea typeface="Consolas"/>
                <a:cs typeface="Consolas"/>
                <a:sym typeface="Consolas"/>
              </a:rPr>
              <a:t>'@'</a:t>
            </a:r>
            <a:r>
              <a:rPr lang="tr-TR" sz="1400">
                <a:solidFill>
                  <a:srgbClr val="434343"/>
                </a:solidFill>
                <a:latin typeface="Consolas"/>
                <a:ea typeface="Consolas"/>
                <a:cs typeface="Consolas"/>
                <a:sym typeface="Consolas"/>
              </a:rPr>
              <a:t>, </a:t>
            </a:r>
            <a:r>
              <a:rPr lang="tr-TR" sz="1400">
                <a:solidFill>
                  <a:srgbClr val="FF0000"/>
                </a:solidFill>
                <a:latin typeface="Consolas"/>
                <a:ea typeface="Consolas"/>
                <a:cs typeface="Consolas"/>
                <a:sym typeface="Consolas"/>
              </a:rPr>
              <a:t>'*-'</a:t>
            </a:r>
            <a:r>
              <a:rPr lang="tr-TR" sz="1400">
                <a:solidFill>
                  <a:srgbClr val="434343"/>
                </a:solidFill>
                <a:latin typeface="Consolas"/>
                <a:ea typeface="Consolas"/>
                <a:cs typeface="Consolas"/>
                <a:sym typeface="Consolas"/>
              </a:rPr>
              <a:t>, </a:t>
            </a:r>
            <a:r>
              <a:rPr lang="tr-TR" sz="1400">
                <a:solidFill>
                  <a:srgbClr val="FF0000"/>
                </a:solidFill>
                <a:latin typeface="Consolas"/>
                <a:ea typeface="Consolas"/>
                <a:cs typeface="Consolas"/>
                <a:sym typeface="Consolas"/>
              </a:rPr>
              <a:t>'False'</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list_3 = [</a:t>
            </a:r>
            <a:r>
              <a:rPr lang="tr-TR" sz="1400">
                <a:solidFill>
                  <a:srgbClr val="93C47D"/>
                </a:solidFill>
                <a:latin typeface="Consolas"/>
                <a:ea typeface="Consolas"/>
                <a:cs typeface="Consolas"/>
                <a:sym typeface="Consolas"/>
              </a:rPr>
              <a:t>True</a:t>
            </a:r>
            <a:r>
              <a:rPr lang="tr-TR" sz="1400">
                <a:solidFill>
                  <a:srgbClr val="434343"/>
                </a:solidFill>
                <a:latin typeface="Consolas"/>
                <a:ea typeface="Consolas"/>
                <a:cs typeface="Consolas"/>
                <a:sym typeface="Consolas"/>
              </a:rPr>
              <a:t>, </a:t>
            </a:r>
            <a:r>
              <a:rPr lang="tr-TR" sz="1400">
                <a:solidFill>
                  <a:srgbClr val="93C47D"/>
                </a:solidFill>
                <a:latin typeface="Consolas"/>
                <a:ea typeface="Consolas"/>
                <a:cs typeface="Consolas"/>
                <a:sym typeface="Consolas"/>
              </a:rPr>
              <a:t>False</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list_4 = [[3], [44], [-12]]</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list_5 = [[1, 3], [44, -40], [-12, 1]]</a:t>
            </a:r>
            <a:endParaRPr sz="1400">
              <a:solidFill>
                <a:srgbClr val="434343"/>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6ce768de11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g16ce768de11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TR" sz="1450">
                <a:solidFill>
                  <a:srgbClr val="373A3C"/>
                </a:solidFill>
                <a:highlight>
                  <a:srgbClr val="FFFFFF"/>
                </a:highlight>
              </a:rPr>
              <a:t>You know that there are several types of collections for storing data in Python, like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a:t>
            </a:r>
            <a:r>
              <a:rPr lang="tr-TR" sz="1450">
                <a:solidFill>
                  <a:srgbClr val="FF0000"/>
                </a:solidFill>
                <a:highlight>
                  <a:srgbClr val="F0F0F0"/>
                </a:highlight>
                <a:latin typeface="Consolas"/>
                <a:ea typeface="Consolas"/>
                <a:cs typeface="Consolas"/>
                <a:sym typeface="Consolas"/>
              </a:rPr>
              <a:t>tuple</a:t>
            </a:r>
            <a:r>
              <a:rPr lang="tr-TR" sz="1450">
                <a:solidFill>
                  <a:srgbClr val="373A3C"/>
                </a:solidFill>
                <a:highlight>
                  <a:srgbClr val="FFFFFF"/>
                </a:highlight>
              </a:rPr>
              <a:t>, </a:t>
            </a:r>
            <a:r>
              <a:rPr lang="tr-TR" sz="1450">
                <a:solidFill>
                  <a:srgbClr val="FF0000"/>
                </a:solidFill>
                <a:highlight>
                  <a:srgbClr val="F0F0F0"/>
                </a:highlight>
                <a:latin typeface="Consolas"/>
                <a:ea typeface="Consolas"/>
                <a:cs typeface="Consolas"/>
                <a:sym typeface="Consolas"/>
              </a:rPr>
              <a:t>dictionary</a:t>
            </a:r>
            <a:r>
              <a:rPr lang="tr-TR" sz="1450">
                <a:solidFill>
                  <a:srgbClr val="373A3C"/>
                </a:solidFill>
                <a:highlight>
                  <a:srgbClr val="FFFFFF"/>
                </a:highlight>
              </a:rPr>
              <a:t>.</a:t>
            </a:r>
            <a:endParaRPr sz="1450">
              <a:solidFill>
                <a:srgbClr val="373A3C"/>
              </a:solidFill>
              <a:highlight>
                <a:srgbClr val="FFFFFF"/>
              </a:highlight>
            </a:endParaRPr>
          </a:p>
          <a:p>
            <a:pPr indent="0" lvl="0" marL="0" rtl="0" algn="l">
              <a:lnSpc>
                <a:spcPct val="115000"/>
              </a:lnSpc>
              <a:spcBef>
                <a:spcPts val="1200"/>
              </a:spcBef>
              <a:spcAft>
                <a:spcPts val="1200"/>
              </a:spcAft>
              <a:buSzPts val="1100"/>
              <a:buNone/>
            </a:pPr>
            <a:r>
              <a:rPr lang="tr-TR" sz="1450">
                <a:solidFill>
                  <a:srgbClr val="373A3C"/>
                </a:solidFill>
                <a:highlight>
                  <a:srgbClr val="FFFFFF"/>
                </a:highlight>
              </a:rPr>
              <a:t>Each item or element in a </a:t>
            </a:r>
            <a:r>
              <a:rPr lang="tr-TR" sz="1450">
                <a:solidFill>
                  <a:srgbClr val="FF0000"/>
                </a:solidFill>
                <a:highlight>
                  <a:srgbClr val="F0F0F0"/>
                </a:highlight>
                <a:latin typeface="Consolas"/>
                <a:ea typeface="Consolas"/>
                <a:cs typeface="Consolas"/>
                <a:sym typeface="Consolas"/>
              </a:rPr>
              <a:t>list</a:t>
            </a:r>
            <a:r>
              <a:rPr lang="tr-TR" sz="1450">
                <a:solidFill>
                  <a:srgbClr val="373A3C"/>
                </a:solidFill>
                <a:highlight>
                  <a:srgbClr val="FFFFFF"/>
                </a:highlight>
              </a:rPr>
              <a:t>, as well as every character in a </a:t>
            </a:r>
            <a:r>
              <a:rPr lang="tr-TR" sz="1450">
                <a:solidFill>
                  <a:srgbClr val="FF0000"/>
                </a:solidFill>
                <a:highlight>
                  <a:srgbClr val="F0F0F0"/>
                </a:highlight>
                <a:latin typeface="Consolas"/>
                <a:ea typeface="Consolas"/>
                <a:cs typeface="Consolas"/>
                <a:sym typeface="Consolas"/>
              </a:rPr>
              <a:t>str</a:t>
            </a:r>
            <a:r>
              <a:rPr lang="tr-TR" sz="1450">
                <a:solidFill>
                  <a:srgbClr val="373A3C"/>
                </a:solidFill>
                <a:highlight>
                  <a:srgbClr val="FFFFFF"/>
                </a:highlight>
              </a:rPr>
              <a:t>ing, has an index corresponding to their location. Using indices, we can access elements within a sequence. Now, let's see how can we do that? here it is. indexing and slicing a list. </a:t>
            </a:r>
            <a:r>
              <a:rPr lang="tr-TR" sz="1400">
                <a:solidFill>
                  <a:schemeClr val="dk1"/>
                </a:solidFill>
              </a:rPr>
              <a:t>In the python world, you can't take chances like the guy here. things don't work like that here. if you wanna reach sea bass then you will be able to get the sea bass easily. so let’s dive into the topic</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6ce768de11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g16ce768de11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have three main sub topics which we will cover.</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ac78bef9d_0_1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dac78bef9d_0_1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text = "</a:t>
            </a:r>
            <a:r>
              <a:rPr lang="tr-TR" sz="1400" u="sng">
                <a:solidFill>
                  <a:srgbClr val="007BB9"/>
                </a:solidFill>
                <a:latin typeface="Consolas"/>
                <a:ea typeface="Consolas"/>
                <a:cs typeface="Consolas"/>
                <a:sym typeface="Consolas"/>
                <a:hlinkClick r:id="rId2">
                  <a:extLst>
                    <a:ext uri="{A12FA001-AC4F-418D-AE19-62706E023703}">
                      <ahyp:hlinkClr val="tx"/>
                    </a:ext>
                  </a:extLst>
                </a:hlinkClick>
              </a:rPr>
              <a:t>www.clarusway.com</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print(text.endswith(".com"))</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print(text.startswith("http:"))</a:t>
            </a:r>
            <a:endParaRPr sz="1400">
              <a:latin typeface="Consolas"/>
              <a:ea typeface="Consolas"/>
              <a:cs typeface="Consolas"/>
              <a:sym typeface="Consolas"/>
            </a:endParaRPr>
          </a:p>
          <a:p>
            <a:pPr indent="0" lvl="0" marL="0" rtl="0" algn="l">
              <a:lnSpc>
                <a:spcPct val="100000"/>
              </a:lnSpc>
              <a:spcBef>
                <a:spcPts val="0"/>
              </a:spcBef>
              <a:spcAft>
                <a:spcPts val="0"/>
              </a:spcAft>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6ce768de11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0" name="Google Shape;1660;g16ce768de11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6ce768de11_0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8" name="Google Shape;1668;g16ce768de11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TR" sz="1450">
                <a:solidFill>
                  <a:schemeClr val="dk1"/>
                </a:solidFill>
              </a:rPr>
              <a:t>Do not start indexing with 1. The first index of the element of a </a:t>
            </a:r>
            <a:r>
              <a:rPr lang="tr-TR" sz="1450">
                <a:solidFill>
                  <a:srgbClr val="FF0000"/>
                </a:solidFill>
                <a:highlight>
                  <a:srgbClr val="F0F0F0"/>
                </a:highlight>
                <a:latin typeface="Consolas"/>
                <a:ea typeface="Consolas"/>
                <a:cs typeface="Consolas"/>
                <a:sym typeface="Consolas"/>
              </a:rPr>
              <a:t>list</a:t>
            </a:r>
            <a:r>
              <a:rPr lang="tr-TR" sz="1450">
                <a:solidFill>
                  <a:schemeClr val="dk1"/>
                </a:solidFill>
              </a:rPr>
              <a:t> is 0. I will never stop remembering that! </a:t>
            </a:r>
            <a:endParaRPr sz="1450">
              <a:solidFill>
                <a:schemeClr val="dk1"/>
              </a:solidFill>
            </a:endParaRPr>
          </a:p>
          <a:p>
            <a:pPr indent="0" lvl="0" marL="0" rtl="0" algn="l">
              <a:spcBef>
                <a:spcPts val="1200"/>
              </a:spcBef>
              <a:spcAft>
                <a:spcPts val="0"/>
              </a:spcAft>
              <a:buClr>
                <a:schemeClr val="dk1"/>
              </a:buClr>
              <a:buSzPts val="2000"/>
              <a:buFont typeface="Arial"/>
              <a:buNone/>
            </a:pPr>
            <a:r>
              <a:rPr lang="tr-TR" sz="1400">
                <a:solidFill>
                  <a:srgbClr val="434343"/>
                </a:solidFill>
                <a:latin typeface="Consolas"/>
                <a:ea typeface="Consolas"/>
                <a:cs typeface="Consolas"/>
                <a:sym typeface="Consolas"/>
              </a:rPr>
              <a:t>word = [</a:t>
            </a:r>
            <a:r>
              <a:rPr lang="tr-TR" sz="1400">
                <a:solidFill>
                  <a:srgbClr val="FF0000"/>
                </a:solidFill>
                <a:latin typeface="Consolas"/>
                <a:ea typeface="Consolas"/>
                <a:cs typeface="Consolas"/>
                <a:sym typeface="Consolas"/>
              </a:rPr>
              <a:t>'h'</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'a'</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'p'</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'p'</a:t>
            </a:r>
            <a:r>
              <a:rPr lang="tr-TR" sz="1400">
                <a:solidFill>
                  <a:srgbClr val="434343"/>
                </a:solidFill>
                <a:latin typeface="Consolas"/>
                <a:ea typeface="Consolas"/>
                <a:cs typeface="Consolas"/>
                <a:sym typeface="Consolas"/>
              </a:rPr>
              <a:t>,</a:t>
            </a:r>
            <a:r>
              <a:rPr lang="tr-TR" sz="1400">
                <a:solidFill>
                  <a:srgbClr val="FF0000"/>
                </a:solidFill>
                <a:latin typeface="Consolas"/>
                <a:ea typeface="Consolas"/>
                <a:cs typeface="Consolas"/>
                <a:sym typeface="Consolas"/>
              </a:rPr>
              <a:t> 'y'</a:t>
            </a:r>
            <a:r>
              <a:rPr lang="tr-TR" sz="1400">
                <a:solidFill>
                  <a:srgbClr val="434343"/>
                </a:solidFill>
                <a:latin typeface="Consolas"/>
                <a:ea typeface="Consolas"/>
                <a:cs typeface="Consolas"/>
                <a:sym typeface="Consolas"/>
              </a:rPr>
              <a:t>]</a:t>
            </a:r>
            <a:endParaRPr sz="1400">
              <a:solidFill>
                <a:srgbClr val="434343"/>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tr-TR" sz="1400">
                <a:solidFill>
                  <a:srgbClr val="0000FF"/>
                </a:solidFill>
                <a:latin typeface="Consolas"/>
                <a:ea typeface="Consolas"/>
                <a:cs typeface="Consolas"/>
                <a:sym typeface="Consolas"/>
              </a:rPr>
              <a:t>print</a:t>
            </a:r>
            <a:r>
              <a:rPr lang="tr-TR" sz="1400">
                <a:solidFill>
                  <a:srgbClr val="434343"/>
                </a:solidFill>
                <a:latin typeface="Consolas"/>
                <a:ea typeface="Consolas"/>
                <a:cs typeface="Consolas"/>
                <a:sym typeface="Consolas"/>
              </a:rPr>
              <a:t>(word[1])</a:t>
            </a:r>
            <a:endParaRPr sz="1400">
              <a:solidFill>
                <a:srgbClr val="434343"/>
              </a:solidFill>
              <a:latin typeface="Consolas"/>
              <a:ea typeface="Consolas"/>
              <a:cs typeface="Consolas"/>
              <a:sym typeface="Consolas"/>
            </a:endParaRPr>
          </a:p>
          <a:p>
            <a:pPr indent="0" lvl="0" marL="0" rtl="0" algn="l">
              <a:lnSpc>
                <a:spcPct val="115000"/>
              </a:lnSpc>
              <a:spcBef>
                <a:spcPts val="0"/>
              </a:spcBef>
              <a:spcAft>
                <a:spcPts val="1200"/>
              </a:spcAft>
              <a:buNone/>
            </a:pPr>
            <a:r>
              <a:t/>
            </a:r>
            <a:endParaRPr sz="145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16ce768de11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8" name="Google Shape;1678;g16ce768de11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Let’s consolidate our indexing knowledge throughout some pre-class examples. if we wanna access the elements which at index number is two. …. next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colors = ['red</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purple</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blue</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yellow</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green</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print(colors[2])</a:t>
            </a:r>
            <a:endParaRPr sz="1400">
              <a:latin typeface="Consolas"/>
              <a:ea typeface="Consolas"/>
              <a:cs typeface="Consolas"/>
              <a:sym typeface="Consola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724a276e05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5" name="Google Shape;1685;g1724a276e0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you see. it's very simple.</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colors = ['red', 'purple', 'blue', 'yellow', 'green']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print(colors[2])</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6ce768de11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9" name="Google Shape;1699;g16ce768de11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city =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New York</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London</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Istanbul</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Seoul</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 </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Sydney</a:t>
            </a:r>
            <a:r>
              <a:rPr lang="tr-TR" sz="1400">
                <a:solidFill>
                  <a:schemeClr val="dk1"/>
                </a:solidFill>
                <a:latin typeface="Consolas"/>
                <a:ea typeface="Consolas"/>
                <a:cs typeface="Consolas"/>
                <a:sym typeface="Consolas"/>
              </a:rPr>
              <a:t>'</a:t>
            </a:r>
            <a:r>
              <a:rPr lang="tr-TR"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city_list =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city_list.append(city)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print(city_list)</a:t>
            </a:r>
            <a:endParaRPr sz="1400">
              <a:latin typeface="Consolas"/>
              <a:ea typeface="Consolas"/>
              <a:cs typeface="Consolas"/>
              <a:sym typeface="Consola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6ce768de11_0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g16ce768de11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how many items do the city list have? let me put it in a different word, so what is the length of the city_list.</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city =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New York</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London</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Istanbul</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Seoul</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 </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Sydney</a:t>
            </a:r>
            <a:r>
              <a:rPr lang="tr-TR" sz="1400">
                <a:solidFill>
                  <a:srgbClr val="3A3F50"/>
                </a:solidFill>
                <a:latin typeface="Consolas"/>
                <a:ea typeface="Consolas"/>
                <a:cs typeface="Consolas"/>
                <a:sym typeface="Consolas"/>
              </a:rPr>
              <a:t>'</a:t>
            </a:r>
            <a:r>
              <a:rPr lang="tr-TR"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city_list =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city_list.append(city)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print(city_list)</a:t>
            </a:r>
            <a:endParaRPr sz="14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6ce768de11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g16ce768de11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the answer is istanbul. we access the index number two. and index number two holds istanbul which is a string type, right? so consider this one</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city_list = [['New York', 'London', 'Istanbul', 'Seoul', 'Sydney']]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print(city_list[0])</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rgbClr val="3A3F50"/>
              </a:buClr>
              <a:buSzPts val="1400"/>
              <a:buFont typeface="Arial"/>
              <a:buNone/>
            </a:pPr>
            <a:r>
              <a:rPr lang="tr-TR" sz="1400">
                <a:solidFill>
                  <a:srgbClr val="3A3F50"/>
                </a:solidFill>
                <a:latin typeface="Consolas"/>
                <a:ea typeface="Consolas"/>
                <a:cs typeface="Consolas"/>
                <a:sym typeface="Consolas"/>
              </a:rPr>
              <a:t>city_list = [['New York', 'London', 'Istanbul', 'Seoul', 'Sydney']]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print(city_list[0][2])</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6ce768de11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g16ce768de11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my friends, you have learned how we access the individual elements of a list. which means “indexing a list.” now, we will talk about more than one element, more than one items of a list.</a:t>
            </a: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6ce768de11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g16ce768de11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Clr>
                <a:schemeClr val="dk1"/>
              </a:buClr>
              <a:buSzPts val="1100"/>
              <a:buFont typeface="Arial"/>
              <a:buNone/>
            </a:pPr>
            <a:r>
              <a:rPr lang="tr-TR" sz="1400">
                <a:solidFill>
                  <a:srgbClr val="434343"/>
                </a:solidFill>
              </a:rPr>
              <a:t>Each part of the slice has a default value in the </a:t>
            </a:r>
            <a:r>
              <a:rPr lang="tr-TR" sz="1400">
                <a:solidFill>
                  <a:srgbClr val="434343"/>
                </a:solidFill>
                <a:highlight>
                  <a:srgbClr val="EFEFEF"/>
                </a:highlight>
              </a:rPr>
              <a:t>list</a:t>
            </a:r>
            <a:r>
              <a:rPr lang="tr-TR" sz="1400">
                <a:solidFill>
                  <a:srgbClr val="434343"/>
                </a:solidFill>
              </a:rPr>
              <a:t>, so they are optional. If we don't assign a value to the </a:t>
            </a:r>
            <a:r>
              <a:rPr lang="tr-TR" sz="1400">
                <a:solidFill>
                  <a:srgbClr val="434343"/>
                </a:solidFill>
                <a:highlight>
                  <a:srgbClr val="EFEFEF"/>
                </a:highlight>
              </a:rPr>
              <a:t>start</a:t>
            </a:r>
            <a:r>
              <a:rPr lang="tr-TR" sz="1400">
                <a:solidFill>
                  <a:srgbClr val="434343"/>
                </a:solidFill>
              </a:rPr>
              <a:t> index, it is considered to be </a:t>
            </a:r>
            <a:r>
              <a:rPr lang="tr-TR" sz="1400">
                <a:solidFill>
                  <a:srgbClr val="434343"/>
                </a:solidFill>
                <a:highlight>
                  <a:srgbClr val="EFEFEF"/>
                </a:highlight>
              </a:rPr>
              <a:t>0</a:t>
            </a:r>
            <a:r>
              <a:rPr lang="tr-TR" sz="1400">
                <a:solidFill>
                  <a:srgbClr val="434343"/>
                </a:solidFill>
              </a:rPr>
              <a:t>; if we don't assign a value to the </a:t>
            </a:r>
            <a:r>
              <a:rPr lang="tr-TR" sz="1400">
                <a:solidFill>
                  <a:srgbClr val="434343"/>
                </a:solidFill>
                <a:highlight>
                  <a:srgbClr val="EFEFEF"/>
                </a:highlight>
              </a:rPr>
              <a:t>stop</a:t>
            </a:r>
            <a:r>
              <a:rPr lang="tr-TR" sz="1400">
                <a:solidFill>
                  <a:srgbClr val="434343"/>
                </a:solidFill>
              </a:rPr>
              <a:t> index, it will be the same as the length of the sequence.</a:t>
            </a:r>
            <a:endParaRPr sz="14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6ce768de11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g16ce768de11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TR" sz="1400">
                <a:solidFill>
                  <a:srgbClr val="3A3F50"/>
                </a:solidFill>
                <a:latin typeface="Consolas"/>
                <a:ea typeface="Consolas"/>
                <a:cs typeface="Consolas"/>
                <a:sym typeface="Consolas"/>
              </a:rPr>
              <a:t>animals = ['elephant', 'bear', 'fox', 'wolf', 'rabbit', 'deer', 'giraffe']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A3F50"/>
                </a:solidFill>
                <a:latin typeface="Consolas"/>
                <a:ea typeface="Consolas"/>
                <a:cs typeface="Consolas"/>
                <a:sym typeface="Consolas"/>
              </a:rPr>
              <a:t>print(animals[:])</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100"/>
              <a:buFont typeface="Arial"/>
              <a:buNone/>
            </a:pPr>
            <a:r>
              <a:rPr lang="tr-TR" sz="1400">
                <a:solidFill>
                  <a:srgbClr val="3A3F50"/>
                </a:solidFill>
                <a:latin typeface="Consolas"/>
                <a:ea typeface="Consolas"/>
                <a:cs typeface="Consolas"/>
                <a:sym typeface="Consolas"/>
              </a:rPr>
              <a:t>animals = ['elephant', 'bear', 'fox', 'wolf', 'rabbit', 'deer', 'giraffe']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A3F50"/>
                </a:solidFill>
                <a:latin typeface="Consolas"/>
                <a:ea typeface="Consolas"/>
                <a:cs typeface="Consolas"/>
                <a:sym typeface="Consolas"/>
              </a:rPr>
              <a:t>print(animals[3:])</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100"/>
              <a:buFont typeface="Arial"/>
              <a:buNone/>
            </a:pPr>
            <a:r>
              <a:rPr lang="tr-TR" sz="1400">
                <a:solidFill>
                  <a:srgbClr val="3A3F50"/>
                </a:solidFill>
                <a:latin typeface="Consolas"/>
                <a:ea typeface="Consolas"/>
                <a:cs typeface="Consolas"/>
                <a:sym typeface="Consolas"/>
              </a:rPr>
              <a:t>animals = ['elephant', 'bear', 'fox', 'wolf', 'rabbit', 'deer', 'giraffe']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A3F50"/>
                </a:solidFill>
                <a:latin typeface="Consolas"/>
                <a:ea typeface="Consolas"/>
                <a:cs typeface="Consolas"/>
                <a:sym typeface="Consolas"/>
              </a:rPr>
              <a:t>print(animals[:5])</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rgbClr val="3A3F50"/>
              </a:buClr>
              <a:buSzPts val="1100"/>
              <a:buFont typeface="Arial"/>
              <a:buNone/>
            </a:pPr>
            <a:r>
              <a:rPr lang="tr-TR" sz="1400">
                <a:solidFill>
                  <a:srgbClr val="3A3F50"/>
                </a:solidFill>
                <a:latin typeface="Consolas"/>
                <a:ea typeface="Consolas"/>
                <a:cs typeface="Consolas"/>
                <a:sym typeface="Consolas"/>
              </a:rPr>
              <a:t>animals = ['elephant', 'bear', 'fox', 'wolf', 'rabbit', 'deer', 'giraffe']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tr-TR" sz="1400">
                <a:solidFill>
                  <a:srgbClr val="3A3F50"/>
                </a:solidFill>
                <a:latin typeface="Consolas"/>
                <a:ea typeface="Consolas"/>
                <a:cs typeface="Consolas"/>
                <a:sym typeface="Consolas"/>
              </a:rPr>
              <a:t>print(animals[::2])</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rgbClr val="3A3F50"/>
              </a:solidFill>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ac78bef9d_0_1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dac78bef9d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6ce768de11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2" name="Google Shape;1762;g16ce768de11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tataaam. please focus on my screen and read the task carefully. …. you should get familiar with “range”  function from your pre-class. ….== next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odd_numbers = list(range(11))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print(odd_numbers)</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print(odd_numbers[1:11:2])</a:t>
            </a: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6ce768de11_0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g16ce768de11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How many of you have seen this function for the first time. The importance of pre-classes is highlighted here once again. If you had worked with pre-class, you would know what/how the range function is use for. ok then please take a look the definition and usage of the range function here</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odd_numbers = list(range(11))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print(odd_numbers)</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print(odd_numbers[1:11:2])</a:t>
            </a: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6ce768de11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g16ce768de11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 create a list using list function. we pass an iterable into the list function and it separates the production of range function into its elements. it start from 0 and goes to the stop minus one. so it is ten. from zero to ten. if we slice the odd numbers from this list. what will we have to do? </a:t>
            </a:r>
            <a:endParaRPr sz="1400"/>
          </a:p>
          <a:p>
            <a:pPr indent="0" lvl="0" marL="0" rtl="0" algn="l">
              <a:lnSpc>
                <a:spcPct val="100000"/>
              </a:lnSpc>
              <a:spcBef>
                <a:spcPts val="0"/>
              </a:spcBef>
              <a:spcAft>
                <a:spcPts val="0"/>
              </a:spcAft>
              <a:buSzPts val="1400"/>
              <a:buNone/>
            </a:pPr>
            <a:r>
              <a:rPr lang="tr-TR" sz="1400"/>
              <a:t>It should start from the index one and go to the end by skipping one by one. so to skip one step i should set the step parameter two.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odd_numbers = list(range(11))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print(odd_numbers)</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print(odd_numbers[1:11:2])</a:t>
            </a:r>
            <a:endParaRPr sz="1400">
              <a:latin typeface="Consolas"/>
              <a:ea typeface="Consolas"/>
              <a:cs typeface="Consolas"/>
              <a:sym typeface="Consola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ac78bef9d_0_1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dac78bef9d_0_1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The changing a string methods return the copy of the </a:t>
            </a:r>
            <a:r>
              <a:rPr lang="tr-TR" sz="1400">
                <a:solidFill>
                  <a:srgbClr val="FF0000"/>
                </a:solidFill>
                <a:highlight>
                  <a:srgbClr val="EFEFEF"/>
                </a:highlight>
              </a:rPr>
              <a:t>str</a:t>
            </a:r>
            <a:r>
              <a:rPr lang="tr-TR" sz="1400">
                <a:solidFill>
                  <a:srgbClr val="434343"/>
                </a:solidFill>
              </a:rPr>
              <a:t> with some changes made.</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How does the syntax work?</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A string is given first (or the name of a variable that represents a string), then comes a period followed by the method name and parentheses in which arguments are listed.</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ac78bef9d_0_1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dac78bef9d_0_1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kQUJRNm5vZFZ5RnF2eEJLbC0ycmpOb1JpMDhiSW8tX1pkcEZlQ051VTZrIiwiY29udGVudElkIjoiY3VzdG9tLXJlc3BvbnNlLWZyZWVSZXNwb25zZS10ZXh0Iiwic2xpZGVJZCI6Imc2ZTIwYWVhZGRhXzFfODMiLCJjb250ZW50SW5zdGFuY2VJZCI6IjFkQUJRNm5vZFZ5RnF2eEJLbC0ycmpOb1JpMDhiSW8tX1pkcEZlQ051VTZrLzVkMGYyMWUzLWQzNmQtNDE5Ny1hYzUwLWM3N2Q0YmQ2YmE4MSJ9pearId=magic-pear-metadata-identifi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kQUJRNm5vZFZ5RnF2eEJLbC0ycmpOb1JpMDhiSW8tX1pkcEZlQ051VTZrIiwiY29udGVudElkIjoiY3VzdG9tLXJlc3BvbnNlLWZyZWVSZXNwb25zZS10ZXh0Iiwic2xpZGVJZCI6Imc3MTNmOTk5ZmJhXzBfMTczIiwiY29udGVudEluc3RhbmNlSWQiOiIxZEFCUTZub2RWeUZxdnhCS2wtMnJqTm9SaTA4YklvLV9aZHBGZUNOdVU2ay81OGZlZDE0My04MDBhLTQ3YjEtOTMzNi1kYmYwMjE0ZjJjYmMifQ==pearId=magic-pear-metadata-identifier"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X01Tb1pKMWZWMzJOdEU5UkxiOTI3NkVDaDNzOUY4Q1JwQ3RaWEY4Uk5NIiwiY29udGVudElkIjoiY3VzdG9tLXJlc3BvbnNlLWZyZWVSZXNwb25zZS10ZXh0Iiwic2xpZGVJZCI6Imc4MjdkYWU2Yzg2XzBfMiIsImNvbnRlbnRJbnN0YW5jZUlkIjoiMVhfTVNvWkoxZlYzMk50RTlSTGI5Mjc2RUNoM3M5RjhDUnBDdFpYRjhSTk0vMDk1MzRhMDgtMzZiZS00MGUwLThkMmUtYzVmMzdjZjZjYzUwIn0=pearId=magic-pear-metadata-identifi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X01Tb1pKMWZWMzJOdEU5UkxiOTI3NkVDaDNzOUY4Q1JwQ3RaWEY4Uk5NIiwiY29udGVudElkIjoiY3VzdG9tLXJlc3BvbnNlLWZyZWVSZXNwb25zZS10ZXh0Iiwic2xpZGVJZCI6Imc4MjdkYWU2Yzg2XzBfMiIsImNvbnRlbnRJbnN0YW5jZUlkIjoiMVhfTVNvWkoxZlYzMk50RTlSTGI5Mjc2RUNoM3M5RjhDUnBDdFpYRjhSTk0vMDk1MzRhMDgtMzZiZS00MGUwLThkMmUtYzVmMzdjZjZjYzUwIn0=pearId=magic-pear-metadata-identifi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X01Tb1pKMWZWMzJOdEU5UkxiOTI3NkVDaDNzOUY4Q1JwQ3RaWEY4Uk5NIiwiY29udGVudElkIjoiY3VzdG9tLXJlc3BvbnNlLWZyZWVSZXNwb25zZS10ZXh0Iiwic2xpZGVJZCI6Imc4MjdkYWU2Yzg2XzBfMiIsImNvbnRlbnRJbnN0YW5jZUlkIjoiMVhfTVNvWkoxZlYzMk50RTlSTGI5Mjc2RUNoM3M5RjhDUnBDdFpYRjhSTk0vMDk1MzRhMDgtMzZiZS00MGUwLThkMmUtYzVmMzdjZjZjYzUwIn0=pearId=magic-pear-metadata-identifi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YX01Tb1pKMWZWMzJOdEU5UkxiOTI3NkVDaDNzOUY4Q1JwQ3RaWEY4Uk5NIiwiY29udGVudElkIjoiY3VzdG9tLXJlc3BvbnNlLWZyZWVSZXNwb25zZS10ZXh0Iiwic2xpZGVJZCI6Imc3Y2UzNDQ3MTc2XzBfOTgiLCJjb250ZW50SW5zdGFuY2VJZCI6IjFYX01Tb1pKMWZWMzJOdEU5UkxiOTI3NkVDaDNzOUY4Q1JwQ3RaWEY4Uk5NL2RkMWFlOTczLTE4OGUtNDE5Mi04ODFlLWFjOGY4NTAxM2MxNSJ9pearId=magic-pear-metadata-identifi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kQUJRNm5vZFZ5RnF2eEJLbC0ycmpOb1JpMDhiSW8tX1pkcEZlQ051VTZrIiwiY29udGVudElkIjoiY3VzdG9tLXJlc3BvbnNlLWZyZWVSZXNwb25zZS10ZXh0Iiwic2xpZGVJZCI6Imc2ZTIwYWVhZGRhXzFfNSIsImNvbnRlbnRJbnN0YW5jZUlkIjoiMWRBQlE2bm9kVnlGcXZ4QktsLTJyak5vUmkwOGJJby1fWmRwRmVDTnVVNmsvM2M2YzRjMTctOTQ3ZC00ZjEzLTg1N2MtMjI1N2JlMWYyZDQ2In0=pearId=magic-pear-metadata-identifi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YX01Tb1pKMWZWMzJOdEU5UkxiOTI3NkVDaDNzOUY4Q1JwQ3RaWEY4Uk5NIiwiY29udGVudElkIjoiY3VzdG9tLXJlc3BvbnNlLWZyZWVSZXNwb25zZS10ZXh0Iiwic2xpZGVJZCI6Imc3MjJiMGZlNjhmXzBfNjEiLCJjb250ZW50SW5zdGFuY2VJZCI6IjFYX01Tb1pKMWZWMzJOdEU5UkxiOTI3NkVDaDNzOUY4Q1JwQ3RaWEY4Uk5NLzA1M2U2MjllLTFmNDYtNDI2Yi05NzkyLTMwYjUxYTIyODNlNyJ9pearId=magic-pear-metadata-identifi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2.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IxMDk2ODQ0NTEwNzIyODAxNjA5NTkiLCJwcmVzZW50YXRpb25JZCI6IjFfeGpqSm8wT0JBZ2hLV2wyd3dvdUdmOVlGLVFtdjhKeVFnZGFDQVVuMExnIiwiY29udGVudElkIjoiY3VzdG9tLXJlc3BvbnNlLWZyZWVSZXNwb25zZS10ZXh0Iiwic2xpZGVJZCI6Imc3ZjEyNGI5NmQ1XzBfMzEiLCJjb250ZW50SW5zdGFuY2VJZCI6IjFfeGpqSm8wT0JBZ2hLV2wyd3dvdUdmOVlGLVFtdjhKeVFnZGFDQVVuMExnLzViY2FiNGEzLWEwOWEtNDQ4Yi04YzY2LTczZGI3M2I1NzhmNCJ9pearId=magic-pear-metadata-identifie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41.png"/><Relationship Id="rId7" Type="http://schemas.openxmlformats.org/officeDocument/2006/relationships/image" Target="../media/image38.png"/><Relationship Id="rId8"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9.png"/><Relationship Id="rId4" Type="http://schemas.openxmlformats.org/officeDocument/2006/relationships/image" Target="../media/image49.png"/><Relationship Id="rId10" Type="http://schemas.openxmlformats.org/officeDocument/2006/relationships/image" Target="../media/image45.png"/><Relationship Id="rId9"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image" Target="../media/image40.png"/><Relationship Id="rId7" Type="http://schemas.openxmlformats.org/officeDocument/2006/relationships/image" Target="../media/image46.png"/><Relationship Id="rId8"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4.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8"/>
          <p:cNvGrpSpPr/>
          <p:nvPr/>
        </p:nvGrpSpPr>
        <p:grpSpPr>
          <a:xfrm>
            <a:off x="5122427" y="470551"/>
            <a:ext cx="3841143" cy="38933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0" name="Google Shape;160;p8"/>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8"/>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8"/>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8"/>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8"/>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8"/>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8"/>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8"/>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8"/>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8"/>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8"/>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8"/>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8"/>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8"/>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8"/>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8"/>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8"/>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8"/>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8"/>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8"/>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8"/>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8"/>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8"/>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8"/>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8"/>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8"/>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8"/>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8"/>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8"/>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8"/>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8"/>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1" name="Google Shape;241;p8"/>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8"/>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8"/>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8"/>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8"/>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8"/>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8"/>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8"/>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8"/>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8"/>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8"/>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8"/>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8"/>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8"/>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8"/>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8"/>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8"/>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8"/>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8"/>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8"/>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8"/>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8"/>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8"/>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8"/>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8"/>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8"/>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8"/>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8"/>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8"/>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8"/>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8"/>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8"/>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8"/>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8"/>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8"/>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7" name="Google Shape;277;p8"/>
            <p:cNvGrpSpPr/>
            <p:nvPr/>
          </p:nvGrpSpPr>
          <p:grpSpPr>
            <a:xfrm>
              <a:off x="6544660" y="927098"/>
              <a:ext cx="264549" cy="200503"/>
              <a:chOff x="6621095" y="1452181"/>
              <a:chExt cx="330893" cy="250785"/>
            </a:xfrm>
          </p:grpSpPr>
          <p:sp>
            <p:nvSpPr>
              <p:cNvPr id="278" name="Google Shape;278;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3" name="Google Shape;283;p8"/>
            <p:cNvGrpSpPr/>
            <p:nvPr/>
          </p:nvGrpSpPr>
          <p:grpSpPr>
            <a:xfrm>
              <a:off x="7210339" y="1314222"/>
              <a:ext cx="264549" cy="200503"/>
              <a:chOff x="6621095" y="1452181"/>
              <a:chExt cx="330893" cy="250785"/>
            </a:xfrm>
          </p:grpSpPr>
          <p:sp>
            <p:nvSpPr>
              <p:cNvPr id="284" name="Google Shape;284;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9" name="Google Shape;289;p8"/>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8"/>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1" name="Google Shape;291;p8"/>
            <p:cNvGrpSpPr/>
            <p:nvPr/>
          </p:nvGrpSpPr>
          <p:grpSpPr>
            <a:xfrm flipH="1">
              <a:off x="8183210" y="2407472"/>
              <a:ext cx="780359" cy="1195999"/>
              <a:chOff x="3975528" y="3303922"/>
              <a:chExt cx="780359" cy="1195999"/>
            </a:xfrm>
          </p:grpSpPr>
          <p:sp>
            <p:nvSpPr>
              <p:cNvPr id="292" name="Google Shape;292;p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8" name="Google Shape;318;p8"/>
              <p:cNvGrpSpPr/>
              <p:nvPr/>
            </p:nvGrpSpPr>
            <p:grpSpPr>
              <a:xfrm flipH="1">
                <a:off x="4321790" y="3621402"/>
                <a:ext cx="239004" cy="181217"/>
                <a:chOff x="6621095" y="1452181"/>
                <a:chExt cx="330893" cy="250785"/>
              </a:xfrm>
            </p:grpSpPr>
            <p:sp>
              <p:nvSpPr>
                <p:cNvPr id="319" name="Google Shape;319;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26" name="Google Shape;326;p8"/>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Main String Operations</a:t>
            </a:r>
            <a:endParaRPr>
              <a:solidFill>
                <a:srgbClr val="741B47"/>
              </a:solidFill>
              <a:latin typeface="Raleway Medium"/>
              <a:ea typeface="Raleway Medium"/>
              <a:cs typeface="Raleway Medium"/>
              <a:sym typeface="Raleway Medium"/>
            </a:endParaRPr>
          </a:p>
        </p:txBody>
      </p:sp>
      <p:pic>
        <p:nvPicPr>
          <p:cNvPr id="327" name="Google Shape;327;p8"/>
          <p:cNvPicPr preferRelativeResize="0"/>
          <p:nvPr/>
        </p:nvPicPr>
        <p:blipFill rotWithShape="1">
          <a:blip r:embed="rId3">
            <a:alphaModFix/>
          </a:blip>
          <a:srcRect b="0" l="0" r="0" t="0"/>
          <a:stretch/>
        </p:blipFill>
        <p:spPr>
          <a:xfrm>
            <a:off x="4424175" y="2072188"/>
            <a:ext cx="1008300" cy="999125"/>
          </a:xfrm>
          <a:prstGeom prst="rect">
            <a:avLst/>
          </a:prstGeom>
          <a:noFill/>
          <a:ln>
            <a:noFill/>
          </a:ln>
          <a:effectLst>
            <a:outerShdw blurRad="57150" rotWithShape="0" algn="bl" dir="5400000" dist="19050">
              <a:srgbClr val="000000">
                <a:alpha val="4863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92" name="Google Shape;392;p1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393" name="Google Shape;393;p17"/>
          <p:cNvSpPr txBox="1"/>
          <p:nvPr>
            <p:ph idx="4294967295" type="subTitle"/>
          </p:nvPr>
        </p:nvSpPr>
        <p:spPr>
          <a:xfrm>
            <a:off x="67625" y="6478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grasp these methods through the examples 👇</a:t>
            </a:r>
            <a:endParaRPr sz="2200">
              <a:solidFill>
                <a:srgbClr val="434343"/>
              </a:solidFill>
              <a:latin typeface="Montserrat Light"/>
              <a:ea typeface="Montserrat Light"/>
              <a:cs typeface="Montserrat Light"/>
              <a:sym typeface="Montserrat Light"/>
            </a:endParaRPr>
          </a:p>
        </p:txBody>
      </p:sp>
      <p:pic>
        <p:nvPicPr>
          <p:cNvPr id="394" name="Google Shape;394;p17"/>
          <p:cNvPicPr preferRelativeResize="0"/>
          <p:nvPr/>
        </p:nvPicPr>
        <p:blipFill>
          <a:blip r:embed="rId3">
            <a:alphaModFix/>
          </a:blip>
          <a:stretch>
            <a:fillRect/>
          </a:stretch>
        </p:blipFill>
        <p:spPr>
          <a:xfrm>
            <a:off x="152400" y="1274200"/>
            <a:ext cx="8839200" cy="1966419"/>
          </a:xfrm>
          <a:prstGeom prst="rect">
            <a:avLst/>
          </a:prstGeom>
          <a:noFill/>
          <a:ln>
            <a:noFill/>
          </a:ln>
        </p:spPr>
      </p:pic>
      <p:sp>
        <p:nvSpPr>
          <p:cNvPr id="395" name="Google Shape;395;p17">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1" name="Google Shape;401;p1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02" name="Google Shape;402;p18"/>
          <p:cNvSpPr txBox="1"/>
          <p:nvPr>
            <p:ph idx="4294967295" type="subTitle"/>
          </p:nvPr>
        </p:nvSpPr>
        <p:spPr>
          <a:xfrm>
            <a:off x="67625" y="6478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grasp these methods through the examples 👇</a:t>
            </a:r>
            <a:endParaRPr sz="2200">
              <a:solidFill>
                <a:srgbClr val="434343"/>
              </a:solidFill>
              <a:latin typeface="Montserrat Light"/>
              <a:ea typeface="Montserrat Light"/>
              <a:cs typeface="Montserrat Light"/>
              <a:sym typeface="Montserrat Light"/>
            </a:endParaRPr>
          </a:p>
        </p:txBody>
      </p:sp>
      <p:pic>
        <p:nvPicPr>
          <p:cNvPr id="403" name="Google Shape;403;p18"/>
          <p:cNvPicPr preferRelativeResize="0"/>
          <p:nvPr/>
        </p:nvPicPr>
        <p:blipFill>
          <a:blip r:embed="rId3">
            <a:alphaModFix/>
          </a:blip>
          <a:stretch>
            <a:fillRect/>
          </a:stretch>
        </p:blipFill>
        <p:spPr>
          <a:xfrm>
            <a:off x="152400" y="1274200"/>
            <a:ext cx="8839200" cy="1966419"/>
          </a:xfrm>
          <a:prstGeom prst="rect">
            <a:avLst/>
          </a:prstGeom>
          <a:noFill/>
          <a:ln>
            <a:noFill/>
          </a:ln>
        </p:spPr>
      </p:pic>
      <p:pic>
        <p:nvPicPr>
          <p:cNvPr id="404" name="Google Shape;404;p18"/>
          <p:cNvPicPr preferRelativeResize="0"/>
          <p:nvPr/>
        </p:nvPicPr>
        <p:blipFill>
          <a:blip r:embed="rId4">
            <a:alphaModFix/>
          </a:blip>
          <a:stretch>
            <a:fillRect/>
          </a:stretch>
        </p:blipFill>
        <p:spPr>
          <a:xfrm>
            <a:off x="152400" y="3393019"/>
            <a:ext cx="8839198" cy="10521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0" name="Google Shape;410;p1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11" name="Google Shape;411;p19"/>
          <p:cNvSpPr txBox="1"/>
          <p:nvPr/>
        </p:nvSpPr>
        <p:spPr>
          <a:xfrm>
            <a:off x="481525" y="800200"/>
            <a:ext cx="8010600" cy="21045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600">
                <a:solidFill>
                  <a:srgbClr val="0B5394"/>
                </a:solidFill>
                <a:latin typeface="Raleway"/>
                <a:ea typeface="Raleway"/>
                <a:cs typeface="Raleway"/>
                <a:sym typeface="Raleway"/>
              </a:rPr>
              <a:t>💡Note that, </a:t>
            </a:r>
            <a:endParaRPr sz="3600">
              <a:solidFill>
                <a:srgbClr val="0B5394"/>
              </a:solidFill>
              <a:latin typeface="Raleway"/>
              <a:ea typeface="Raleway"/>
              <a:cs typeface="Raleway"/>
              <a:sym typeface="Raleway"/>
            </a:endParaRPr>
          </a:p>
          <a:p>
            <a:pPr indent="0" lvl="0" marL="0" marR="0" rtl="0" algn="ctr">
              <a:lnSpc>
                <a:spcPct val="110000"/>
              </a:lnSpc>
              <a:spcBef>
                <a:spcPts val="600"/>
              </a:spcBef>
              <a:spcAft>
                <a:spcPts val="0"/>
              </a:spcAft>
              <a:buClr>
                <a:srgbClr val="000000"/>
              </a:buClr>
              <a:buSzPts val="3200"/>
              <a:buFont typeface="Arial"/>
              <a:buNone/>
            </a:pPr>
            <a:r>
              <a:rPr lang="tr-TR" sz="3600">
                <a:solidFill>
                  <a:srgbClr val="0B5394"/>
                </a:solidFill>
                <a:latin typeface="Raleway"/>
                <a:ea typeface="Raleway"/>
                <a:cs typeface="Raleway"/>
                <a:sym typeface="Raleway"/>
              </a:rPr>
              <a:t>All these methods return </a:t>
            </a:r>
            <a:r>
              <a:rPr lang="tr-TR" sz="3600">
                <a:solidFill>
                  <a:srgbClr val="FF0000"/>
                </a:solidFill>
                <a:highlight>
                  <a:srgbClr val="EFEFEF"/>
                </a:highlight>
                <a:latin typeface="Consolas"/>
                <a:ea typeface="Consolas"/>
                <a:cs typeface="Consolas"/>
                <a:sym typeface="Consolas"/>
              </a:rPr>
              <a:t>str</a:t>
            </a:r>
            <a:r>
              <a:rPr lang="tr-TR" sz="3600">
                <a:solidFill>
                  <a:srgbClr val="0B5394"/>
                </a:solidFill>
                <a:latin typeface="Raleway"/>
                <a:ea typeface="Raleway"/>
                <a:cs typeface="Raleway"/>
                <a:sym typeface="Raleway"/>
              </a:rPr>
              <a:t> type.</a:t>
            </a:r>
            <a:endParaRPr sz="3600">
              <a:solidFill>
                <a:srgbClr val="0B5394"/>
              </a:solidFill>
              <a:latin typeface="Raleway"/>
              <a:ea typeface="Raleway"/>
              <a:cs typeface="Raleway"/>
              <a:sym typeface="Raleway"/>
            </a:endParaRPr>
          </a:p>
          <a:p>
            <a:pPr indent="0" lvl="0" marL="0" marR="0" rtl="0" algn="ctr">
              <a:lnSpc>
                <a:spcPct val="110000"/>
              </a:lnSpc>
              <a:spcBef>
                <a:spcPts val="600"/>
              </a:spcBef>
              <a:spcAft>
                <a:spcPts val="0"/>
              </a:spcAft>
              <a:buClr>
                <a:srgbClr val="000000"/>
              </a:buClr>
              <a:buSzPts val="3200"/>
              <a:buFont typeface="Arial"/>
              <a:buNone/>
            </a:pPr>
            <a:r>
              <a:rPr lang="tr-TR" sz="3600">
                <a:solidFill>
                  <a:srgbClr val="0B5394"/>
                </a:solidFill>
                <a:latin typeface="Raleway"/>
                <a:ea typeface="Raleway"/>
                <a:cs typeface="Raleway"/>
                <a:sym typeface="Raleway"/>
              </a:rPr>
              <a:t>So we can use the following syntax.</a:t>
            </a:r>
            <a:endParaRPr sz="3600">
              <a:solidFill>
                <a:srgbClr val="0B5394"/>
              </a:solidFill>
              <a:latin typeface="Raleway"/>
              <a:ea typeface="Raleway"/>
              <a:cs typeface="Raleway"/>
              <a:sym typeface="Raleway"/>
            </a:endParaRPr>
          </a:p>
        </p:txBody>
      </p:sp>
      <p:sp>
        <p:nvSpPr>
          <p:cNvPr id="412" name="Google Shape;412;p19"/>
          <p:cNvSpPr txBox="1"/>
          <p:nvPr/>
        </p:nvSpPr>
        <p:spPr>
          <a:xfrm>
            <a:off x="666550" y="3884050"/>
            <a:ext cx="74862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600" u="none" cap="none" strike="noStrike">
                <a:solidFill>
                  <a:srgbClr val="FF0000"/>
                </a:solidFill>
                <a:latin typeface="Consolas"/>
                <a:ea typeface="Consolas"/>
                <a:cs typeface="Consolas"/>
                <a:sym typeface="Consolas"/>
              </a:rPr>
              <a:t>string</a:t>
            </a:r>
            <a:r>
              <a:rPr b="0" i="0" lang="tr-TR" sz="2600" u="none" cap="none" strike="noStrike">
                <a:solidFill>
                  <a:srgbClr val="434343"/>
                </a:solidFill>
                <a:latin typeface="Consolas"/>
                <a:ea typeface="Consolas"/>
                <a:cs typeface="Consolas"/>
                <a:sym typeface="Consolas"/>
              </a:rPr>
              <a:t>.</a:t>
            </a:r>
            <a:r>
              <a:rPr b="0" i="0" lang="tr-TR" sz="2600" u="none" cap="none" strike="noStrike">
                <a:solidFill>
                  <a:srgbClr val="FF00FF"/>
                </a:solidFill>
                <a:latin typeface="Consolas"/>
                <a:ea typeface="Consolas"/>
                <a:cs typeface="Consolas"/>
                <a:sym typeface="Consolas"/>
              </a:rPr>
              <a:t>method1</a:t>
            </a:r>
            <a:r>
              <a:rPr b="0" i="0" lang="tr-TR" sz="2600" u="none" cap="none" strike="noStrike">
                <a:solidFill>
                  <a:srgbClr val="434343"/>
                </a:solidFill>
                <a:latin typeface="Consolas"/>
                <a:ea typeface="Consolas"/>
                <a:cs typeface="Consolas"/>
                <a:sym typeface="Consolas"/>
              </a:rPr>
              <a:t>().</a:t>
            </a:r>
            <a:r>
              <a:rPr lang="tr-TR" sz="2600">
                <a:solidFill>
                  <a:srgbClr val="FF00FF"/>
                </a:solidFill>
                <a:latin typeface="Consolas"/>
                <a:ea typeface="Consolas"/>
                <a:cs typeface="Consolas"/>
                <a:sym typeface="Consolas"/>
              </a:rPr>
              <a:t>method2</a:t>
            </a:r>
            <a:r>
              <a:rPr lang="tr-TR" sz="2600">
                <a:solidFill>
                  <a:srgbClr val="434343"/>
                </a:solidFill>
                <a:latin typeface="Consolas"/>
                <a:ea typeface="Consolas"/>
                <a:cs typeface="Consolas"/>
                <a:sym typeface="Consolas"/>
              </a:rPr>
              <a:t>().</a:t>
            </a:r>
            <a:r>
              <a:rPr lang="tr-TR" sz="2600">
                <a:solidFill>
                  <a:srgbClr val="FF00FF"/>
                </a:solidFill>
                <a:latin typeface="Consolas"/>
                <a:ea typeface="Consolas"/>
                <a:cs typeface="Consolas"/>
                <a:sym typeface="Consolas"/>
              </a:rPr>
              <a:t>method3</a:t>
            </a:r>
            <a:r>
              <a:rPr lang="tr-TR" sz="2600">
                <a:solidFill>
                  <a:srgbClr val="434343"/>
                </a:solidFill>
                <a:latin typeface="Consolas"/>
                <a:ea typeface="Consolas"/>
                <a:cs typeface="Consolas"/>
                <a:sym typeface="Consolas"/>
              </a:rPr>
              <a:t>()...</a:t>
            </a:r>
            <a:endParaRPr b="0" i="0" sz="2600" u="none" cap="none" strike="noStrike">
              <a:solidFill>
                <a:srgbClr val="434343"/>
              </a:solidFill>
              <a:latin typeface="Consolas"/>
              <a:ea typeface="Consolas"/>
              <a:cs typeface="Consolas"/>
              <a:sym typeface="Consolas"/>
            </a:endParaRPr>
          </a:p>
        </p:txBody>
      </p:sp>
      <p:pic>
        <p:nvPicPr>
          <p:cNvPr descr="Arrow Slight curve" id="413" name="Google Shape;413;p19"/>
          <p:cNvPicPr preferRelativeResize="0"/>
          <p:nvPr/>
        </p:nvPicPr>
        <p:blipFill rotWithShape="1">
          <a:blip r:embed="rId3">
            <a:alphaModFix/>
          </a:blip>
          <a:srcRect b="0" l="0" r="0" t="0"/>
          <a:stretch/>
        </p:blipFill>
        <p:spPr>
          <a:xfrm rot="5400000">
            <a:off x="4098450" y="3160073"/>
            <a:ext cx="622391" cy="4686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9" name="Google Shape;419;p2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20" name="Google Shape;420;p20"/>
          <p:cNvSpPr txBox="1"/>
          <p:nvPr>
            <p:ph idx="4294967295" type="subTitle"/>
          </p:nvPr>
        </p:nvSpPr>
        <p:spPr>
          <a:xfrm>
            <a:off x="67625" y="6478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grasp these methods through the examples 👇</a:t>
            </a:r>
            <a:endParaRPr sz="2200">
              <a:solidFill>
                <a:srgbClr val="434343"/>
              </a:solidFill>
              <a:latin typeface="Montserrat Light"/>
              <a:ea typeface="Montserrat Light"/>
              <a:cs typeface="Montserrat Light"/>
              <a:sym typeface="Montserrat Light"/>
            </a:endParaRPr>
          </a:p>
        </p:txBody>
      </p:sp>
      <p:pic>
        <p:nvPicPr>
          <p:cNvPr id="421" name="Google Shape;421;p20"/>
          <p:cNvPicPr preferRelativeResize="0"/>
          <p:nvPr/>
        </p:nvPicPr>
        <p:blipFill>
          <a:blip r:embed="rId3">
            <a:alphaModFix/>
          </a:blip>
          <a:stretch>
            <a:fillRect/>
          </a:stretch>
        </p:blipFill>
        <p:spPr>
          <a:xfrm>
            <a:off x="152400" y="1426600"/>
            <a:ext cx="8839200" cy="17783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27" name="Google Shape;427;p2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28" name="Google Shape;428;p21"/>
          <p:cNvSpPr txBox="1"/>
          <p:nvPr>
            <p:ph idx="4294967295" type="subTitle"/>
          </p:nvPr>
        </p:nvSpPr>
        <p:spPr>
          <a:xfrm>
            <a:off x="67625" y="6478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grasp these methods through the examples 👇</a:t>
            </a:r>
            <a:endParaRPr sz="2200">
              <a:solidFill>
                <a:srgbClr val="434343"/>
              </a:solidFill>
              <a:latin typeface="Montserrat Light"/>
              <a:ea typeface="Montserrat Light"/>
              <a:cs typeface="Montserrat Light"/>
              <a:sym typeface="Montserrat Light"/>
            </a:endParaRPr>
          </a:p>
        </p:txBody>
      </p:sp>
      <p:pic>
        <p:nvPicPr>
          <p:cNvPr id="429" name="Google Shape;429;p21"/>
          <p:cNvPicPr preferRelativeResize="0"/>
          <p:nvPr/>
        </p:nvPicPr>
        <p:blipFill>
          <a:blip r:embed="rId3">
            <a:alphaModFix/>
          </a:blip>
          <a:stretch>
            <a:fillRect/>
          </a:stretch>
        </p:blipFill>
        <p:spPr>
          <a:xfrm>
            <a:off x="152400" y="1426600"/>
            <a:ext cx="8839200" cy="1778329"/>
          </a:xfrm>
          <a:prstGeom prst="rect">
            <a:avLst/>
          </a:prstGeom>
          <a:noFill/>
          <a:ln>
            <a:noFill/>
          </a:ln>
        </p:spPr>
      </p:pic>
      <p:pic>
        <p:nvPicPr>
          <p:cNvPr id="430" name="Google Shape;430;p21"/>
          <p:cNvPicPr preferRelativeResize="0"/>
          <p:nvPr/>
        </p:nvPicPr>
        <p:blipFill>
          <a:blip r:embed="rId4">
            <a:alphaModFix/>
          </a:blip>
          <a:stretch>
            <a:fillRect/>
          </a:stretch>
        </p:blipFill>
        <p:spPr>
          <a:xfrm>
            <a:off x="152400" y="3357329"/>
            <a:ext cx="8839201" cy="8691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36" name="Google Shape;436;p2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37" name="Google Shape;437;p22"/>
          <p:cNvSpPr txBox="1"/>
          <p:nvPr>
            <p:ph idx="4294967295" type="subTitle"/>
          </p:nvPr>
        </p:nvSpPr>
        <p:spPr>
          <a:xfrm>
            <a:off x="67625" y="647800"/>
            <a:ext cx="8783100" cy="1733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Task</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368300" lvl="1" marL="914400" rtl="0" algn="just">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change the </a:t>
            </a:r>
            <a:r>
              <a:rPr lang="tr-TR" sz="2200">
                <a:solidFill>
                  <a:srgbClr val="434343"/>
                </a:solidFill>
                <a:latin typeface="Montserrat Medium"/>
                <a:ea typeface="Montserrat Medium"/>
                <a:cs typeface="Montserrat Medium"/>
                <a:sym typeface="Montserrat Medium"/>
              </a:rPr>
              <a:t>first letters</a:t>
            </a:r>
            <a:r>
              <a:rPr lang="tr-TR" sz="2200">
                <a:solidFill>
                  <a:srgbClr val="434343"/>
                </a:solidFill>
                <a:latin typeface="Montserrat Light"/>
                <a:ea typeface="Montserrat Light"/>
                <a:cs typeface="Montserrat Light"/>
                <a:sym typeface="Montserrat Light"/>
              </a:rPr>
              <a:t> of </a:t>
            </a:r>
            <a:r>
              <a:rPr lang="tr-TR" sz="2200">
                <a:solidFill>
                  <a:srgbClr val="434343"/>
                </a:solidFill>
                <a:latin typeface="Montserrat Medium"/>
                <a:ea typeface="Montserrat Medium"/>
                <a:cs typeface="Montserrat Medium"/>
                <a:sym typeface="Montserrat Medium"/>
              </a:rPr>
              <a:t>each words</a:t>
            </a:r>
            <a:r>
              <a:rPr lang="tr-TR" sz="2200">
                <a:solidFill>
                  <a:srgbClr val="434343"/>
                </a:solidFill>
                <a:latin typeface="Montserrat Light"/>
                <a:ea typeface="Montserrat Light"/>
                <a:cs typeface="Montserrat Light"/>
                <a:sym typeface="Montserrat Light"/>
              </a:rPr>
              <a:t> to </a:t>
            </a:r>
            <a:r>
              <a:rPr lang="tr-TR" sz="2200">
                <a:solidFill>
                  <a:srgbClr val="434343"/>
                </a:solidFill>
                <a:latin typeface="Montserrat Medium"/>
                <a:ea typeface="Montserrat Medium"/>
                <a:cs typeface="Montserrat Medium"/>
                <a:sym typeface="Montserrat Medium"/>
              </a:rPr>
              <a:t>uppercase</a:t>
            </a:r>
            <a:r>
              <a:rPr lang="tr-TR" sz="2200">
                <a:solidFill>
                  <a:srgbClr val="434343"/>
                </a:solidFill>
                <a:latin typeface="Montserrat Light"/>
                <a:ea typeface="Montserrat Light"/>
                <a:cs typeface="Montserrat Light"/>
                <a:sym typeface="Montserrat Light"/>
              </a:rPr>
              <a:t> of the following text 👇</a:t>
            </a:r>
            <a:endParaRPr sz="2200">
              <a:solidFill>
                <a:srgbClr val="434343"/>
              </a:solidFill>
              <a:latin typeface="Montserrat Light"/>
              <a:ea typeface="Montserrat Light"/>
              <a:cs typeface="Montserrat Light"/>
              <a:sym typeface="Montserrat Light"/>
            </a:endParaRPr>
          </a:p>
          <a:p>
            <a:pPr indent="0" lvl="0" marL="914400" rtl="0" algn="l">
              <a:lnSpc>
                <a:spcPct val="100000"/>
              </a:lnSpc>
              <a:spcBef>
                <a:spcPts val="0"/>
              </a:spcBef>
              <a:spcAft>
                <a:spcPts val="0"/>
              </a:spcAft>
              <a:buNone/>
            </a:pPr>
            <a:r>
              <a:t/>
            </a:r>
            <a:endParaRPr>
              <a:solidFill>
                <a:srgbClr val="434343"/>
              </a:solidFill>
              <a:latin typeface="Montserrat Light"/>
              <a:ea typeface="Montserrat Light"/>
              <a:cs typeface="Montserrat Light"/>
              <a:sym typeface="Montserrat Light"/>
            </a:endParaRPr>
          </a:p>
        </p:txBody>
      </p:sp>
      <p:sp>
        <p:nvSpPr>
          <p:cNvPr id="438" name="Google Shape;438;p22"/>
          <p:cNvSpPr txBox="1"/>
          <p:nvPr/>
        </p:nvSpPr>
        <p:spPr>
          <a:xfrm>
            <a:off x="197050" y="2512450"/>
            <a:ext cx="86538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text = </a:t>
            </a:r>
            <a:r>
              <a:rPr lang="tr-TR" sz="2200">
                <a:solidFill>
                  <a:srgbClr val="FF0000"/>
                </a:solidFill>
                <a:latin typeface="Consolas"/>
                <a:ea typeface="Consolas"/>
                <a:cs typeface="Consolas"/>
                <a:sym typeface="Consolas"/>
              </a:rPr>
              <a:t>'the better the family, the better the society'</a:t>
            </a:r>
            <a:endParaRPr b="0"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44" name="Google Shape;444;p2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45" name="Google Shape;445;p23"/>
          <p:cNvSpPr txBox="1"/>
          <p:nvPr>
            <p:ph idx="4294967295" type="subTitle"/>
          </p:nvPr>
        </p:nvSpPr>
        <p:spPr>
          <a:xfrm>
            <a:off x="67625" y="647800"/>
            <a:ext cx="8783100" cy="1733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The code may look like </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0" lvl="0" marL="914400" rtl="0" algn="l">
              <a:lnSpc>
                <a:spcPct val="100000"/>
              </a:lnSpc>
              <a:spcBef>
                <a:spcPts val="0"/>
              </a:spcBef>
              <a:spcAft>
                <a:spcPts val="0"/>
              </a:spcAft>
              <a:buNone/>
            </a:pPr>
            <a:r>
              <a:t/>
            </a:r>
            <a:endParaRPr>
              <a:solidFill>
                <a:srgbClr val="434343"/>
              </a:solidFill>
              <a:latin typeface="Montserrat Light"/>
              <a:ea typeface="Montserrat Light"/>
              <a:cs typeface="Montserrat Light"/>
              <a:sym typeface="Montserrat Light"/>
            </a:endParaRPr>
          </a:p>
        </p:txBody>
      </p:sp>
      <p:sp>
        <p:nvSpPr>
          <p:cNvPr id="446" name="Google Shape;446;p23"/>
          <p:cNvSpPr txBox="1"/>
          <p:nvPr/>
        </p:nvSpPr>
        <p:spPr>
          <a:xfrm>
            <a:off x="666550" y="1581775"/>
            <a:ext cx="7486200" cy="1338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text = text.</a:t>
            </a:r>
            <a:r>
              <a:rPr lang="tr-TR" sz="2200">
                <a:solidFill>
                  <a:srgbClr val="FF00FF"/>
                </a:solidFill>
                <a:latin typeface="Consolas"/>
                <a:ea typeface="Consolas"/>
                <a:cs typeface="Consolas"/>
                <a:sym typeface="Consolas"/>
              </a:rPr>
              <a:t>title</a:t>
            </a:r>
            <a:r>
              <a:rPr lang="tr-TR" sz="2200">
                <a:solidFill>
                  <a:srgbClr val="434343"/>
                </a:solidFill>
                <a:latin typeface="Consolas"/>
                <a:ea typeface="Consolas"/>
                <a:cs typeface="Consolas"/>
                <a:sym typeface="Consolas"/>
              </a:rPr>
              <a:t>()</a:t>
            </a:r>
            <a:endParaRPr sz="2200">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solidFill>
                  <a:srgbClr val="0000FF"/>
                </a:solidFill>
                <a:latin typeface="Consolas"/>
                <a:ea typeface="Consolas"/>
                <a:cs typeface="Consolas"/>
                <a:sym typeface="Consolas"/>
              </a:rPr>
              <a:t>print</a:t>
            </a:r>
            <a:r>
              <a:rPr lang="tr-TR" sz="2200">
                <a:solidFill>
                  <a:srgbClr val="434343"/>
                </a:solidFill>
                <a:latin typeface="Consolas"/>
                <a:ea typeface="Consolas"/>
                <a:cs typeface="Consolas"/>
                <a:sym typeface="Consolas"/>
              </a:rPr>
              <a:t>(text)</a:t>
            </a:r>
            <a:endParaRPr sz="2200">
              <a:solidFill>
                <a:srgbClr val="434343"/>
              </a:solidFill>
              <a:latin typeface="Consolas"/>
              <a:ea typeface="Consolas"/>
              <a:cs typeface="Consolas"/>
              <a:sym typeface="Consolas"/>
            </a:endParaRPr>
          </a:p>
        </p:txBody>
      </p:sp>
      <p:sp>
        <p:nvSpPr>
          <p:cNvPr id="447" name="Google Shape;447;p23"/>
          <p:cNvSpPr txBox="1"/>
          <p:nvPr/>
        </p:nvSpPr>
        <p:spPr>
          <a:xfrm>
            <a:off x="197050" y="3426850"/>
            <a:ext cx="8653800" cy="8652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The Better The Family, The Better The Society</a:t>
            </a:r>
            <a:endParaRPr b="0"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53" name="Google Shape;453;p2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54" name="Google Shape;454;p24"/>
          <p:cNvSpPr txBox="1"/>
          <p:nvPr>
            <p:ph idx="4294967295" type="subTitle"/>
          </p:nvPr>
        </p:nvSpPr>
        <p:spPr>
          <a:xfrm>
            <a:off x="67625" y="647800"/>
            <a:ext cx="8783100" cy="1733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Task</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355600" lvl="1" marL="914400" rtl="0" algn="l">
              <a:lnSpc>
                <a:spcPct val="100000"/>
              </a:lnSpc>
              <a:spcBef>
                <a:spcPts val="0"/>
              </a:spcBef>
              <a:spcAft>
                <a:spcPts val="0"/>
              </a:spcAft>
              <a:buClr>
                <a:srgbClr val="434343"/>
              </a:buClr>
              <a:buSzPts val="2000"/>
              <a:buFont typeface="Montserrat Light"/>
              <a:buChar char="▹"/>
            </a:pPr>
            <a:r>
              <a:rPr lang="tr-TR">
                <a:solidFill>
                  <a:srgbClr val="434343"/>
                </a:solidFill>
                <a:latin typeface="Montserrat Light"/>
                <a:ea typeface="Montserrat Light"/>
                <a:cs typeface="Montserrat Light"/>
                <a:sym typeface="Montserrat Light"/>
              </a:rPr>
              <a:t>In the </a:t>
            </a:r>
            <a:r>
              <a:rPr lang="tr-TR">
                <a:solidFill>
                  <a:srgbClr val="434343"/>
                </a:solidFill>
                <a:highlight>
                  <a:srgbClr val="EFEFEF"/>
                </a:highlight>
                <a:latin typeface="Consolas"/>
                <a:ea typeface="Consolas"/>
                <a:cs typeface="Consolas"/>
                <a:sym typeface="Consolas"/>
              </a:rPr>
              <a:t>text</a:t>
            </a:r>
            <a:r>
              <a:rPr lang="tr-TR">
                <a:solidFill>
                  <a:srgbClr val="434343"/>
                </a:solidFill>
                <a:latin typeface="Montserrat Light"/>
                <a:ea typeface="Montserrat Light"/>
                <a:cs typeface="Montserrat Light"/>
                <a:sym typeface="Montserrat Light"/>
              </a:rPr>
              <a:t> below, accidentally the number 0(zero) is used instead of the letter ‘o’ (oh). Fix them using </a:t>
            </a:r>
            <a:r>
              <a:rPr lang="tr-TR">
                <a:solidFill>
                  <a:srgbClr val="434343"/>
                </a:solidFill>
                <a:highlight>
                  <a:srgbClr val="EFEFEF"/>
                </a:highlight>
                <a:latin typeface="Consolas"/>
                <a:ea typeface="Consolas"/>
                <a:cs typeface="Consolas"/>
                <a:sym typeface="Consolas"/>
              </a:rPr>
              <a:t>.replace()</a:t>
            </a:r>
            <a:r>
              <a:rPr lang="tr-TR">
                <a:solidFill>
                  <a:srgbClr val="434343"/>
                </a:solidFill>
                <a:latin typeface="Montserrat Light"/>
                <a:ea typeface="Montserrat Light"/>
                <a:cs typeface="Montserrat Light"/>
                <a:sym typeface="Montserrat Light"/>
              </a:rPr>
              <a:t> method and </a:t>
            </a:r>
            <a:r>
              <a:rPr lang="tr-TR">
                <a:solidFill>
                  <a:srgbClr val="434343"/>
                </a:solidFill>
                <a:latin typeface="Montserrat Medium"/>
                <a:ea typeface="Montserrat Medium"/>
                <a:cs typeface="Montserrat Medium"/>
                <a:sym typeface="Montserrat Medium"/>
              </a:rPr>
              <a:t>change</a:t>
            </a:r>
            <a:r>
              <a:rPr lang="tr-TR">
                <a:solidFill>
                  <a:srgbClr val="434343"/>
                </a:solidFill>
                <a:latin typeface="Montserrat Light"/>
                <a:ea typeface="Montserrat Light"/>
                <a:cs typeface="Montserrat Light"/>
                <a:sym typeface="Montserrat Light"/>
              </a:rPr>
              <a:t> the </a:t>
            </a:r>
            <a:r>
              <a:rPr lang="tr-TR">
                <a:solidFill>
                  <a:srgbClr val="434343"/>
                </a:solidFill>
                <a:latin typeface="Montserrat Medium"/>
                <a:ea typeface="Montserrat Medium"/>
                <a:cs typeface="Montserrat Medium"/>
                <a:sym typeface="Montserrat Medium"/>
              </a:rPr>
              <a:t>value of the variable</a:t>
            </a:r>
            <a:r>
              <a:rPr lang="tr-TR">
                <a:solidFill>
                  <a:srgbClr val="434343"/>
                </a:solidFill>
                <a:latin typeface="Montserrat Light"/>
                <a:ea typeface="Montserrat Light"/>
                <a:cs typeface="Montserrat Light"/>
                <a:sym typeface="Montserrat Light"/>
              </a:rPr>
              <a:t> considering the new text and print the result.</a:t>
            </a:r>
            <a:endParaRPr>
              <a:solidFill>
                <a:srgbClr val="434343"/>
              </a:solidFill>
              <a:latin typeface="Montserrat Light"/>
              <a:ea typeface="Montserrat Light"/>
              <a:cs typeface="Montserrat Light"/>
              <a:sym typeface="Montserrat Light"/>
            </a:endParaRPr>
          </a:p>
        </p:txBody>
      </p:sp>
      <p:sp>
        <p:nvSpPr>
          <p:cNvPr id="455" name="Google Shape;455;p24"/>
          <p:cNvSpPr txBox="1"/>
          <p:nvPr/>
        </p:nvSpPr>
        <p:spPr>
          <a:xfrm>
            <a:off x="666550" y="2512450"/>
            <a:ext cx="74862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text = </a:t>
            </a:r>
            <a:r>
              <a:rPr lang="tr-TR" sz="2200">
                <a:solidFill>
                  <a:srgbClr val="FF0000"/>
                </a:solidFill>
                <a:latin typeface="Consolas"/>
                <a:ea typeface="Consolas"/>
                <a:cs typeface="Consolas"/>
                <a:sym typeface="Consolas"/>
              </a:rPr>
              <a:t>'S0d0me and G0m0re'</a:t>
            </a:r>
            <a:endParaRPr b="0"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1" name="Google Shape;461;p2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462" name="Google Shape;462;p25"/>
          <p:cNvSpPr txBox="1"/>
          <p:nvPr>
            <p:ph idx="4294967295" type="subTitle"/>
          </p:nvPr>
        </p:nvSpPr>
        <p:spPr>
          <a:xfrm>
            <a:off x="67625" y="647800"/>
            <a:ext cx="8783100" cy="1733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The code may look like </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0" lvl="0" marL="914400" rtl="0" algn="l">
              <a:lnSpc>
                <a:spcPct val="100000"/>
              </a:lnSpc>
              <a:spcBef>
                <a:spcPts val="0"/>
              </a:spcBef>
              <a:spcAft>
                <a:spcPts val="0"/>
              </a:spcAft>
              <a:buNone/>
            </a:pPr>
            <a:r>
              <a:t/>
            </a:r>
            <a:endParaRPr>
              <a:solidFill>
                <a:srgbClr val="434343"/>
              </a:solidFill>
              <a:latin typeface="Montserrat Light"/>
              <a:ea typeface="Montserrat Light"/>
              <a:cs typeface="Montserrat Light"/>
              <a:sym typeface="Montserrat Light"/>
            </a:endParaRPr>
          </a:p>
        </p:txBody>
      </p:sp>
      <p:sp>
        <p:nvSpPr>
          <p:cNvPr id="463" name="Google Shape;463;p25"/>
          <p:cNvSpPr txBox="1"/>
          <p:nvPr/>
        </p:nvSpPr>
        <p:spPr>
          <a:xfrm>
            <a:off x="666550" y="1581775"/>
            <a:ext cx="7486200" cy="1338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text = </a:t>
            </a:r>
            <a:r>
              <a:rPr lang="tr-TR" sz="2200">
                <a:solidFill>
                  <a:srgbClr val="FF0000"/>
                </a:solidFill>
                <a:latin typeface="Consolas"/>
                <a:ea typeface="Consolas"/>
                <a:cs typeface="Consolas"/>
                <a:sym typeface="Consolas"/>
              </a:rPr>
              <a:t>'S0d0me and G0m0re'</a:t>
            </a:r>
            <a:endParaRPr sz="2200">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text = text.replace(</a:t>
            </a:r>
            <a:r>
              <a:rPr lang="tr-TR" sz="2200">
                <a:solidFill>
                  <a:srgbClr val="FF0000"/>
                </a:solidFill>
                <a:latin typeface="Consolas"/>
                <a:ea typeface="Consolas"/>
                <a:cs typeface="Consolas"/>
                <a:sym typeface="Consolas"/>
              </a:rPr>
              <a:t>'0'</a:t>
            </a:r>
            <a:r>
              <a:rPr lang="tr-TR" sz="2200">
                <a:solidFill>
                  <a:srgbClr val="434343"/>
                </a:solidFill>
                <a:latin typeface="Consolas"/>
                <a:ea typeface="Consolas"/>
                <a:cs typeface="Consolas"/>
                <a:sym typeface="Consolas"/>
              </a:rPr>
              <a:t>,</a:t>
            </a:r>
            <a:r>
              <a:rPr lang="tr-TR" sz="2200">
                <a:solidFill>
                  <a:srgbClr val="FF0000"/>
                </a:solidFill>
                <a:latin typeface="Consolas"/>
                <a:ea typeface="Consolas"/>
                <a:cs typeface="Consolas"/>
                <a:sym typeface="Consolas"/>
              </a:rPr>
              <a:t> 'o'</a:t>
            </a:r>
            <a:r>
              <a:rPr lang="tr-TR" sz="2200">
                <a:solidFill>
                  <a:srgbClr val="434343"/>
                </a:solidFill>
                <a:latin typeface="Consolas"/>
                <a:ea typeface="Consolas"/>
                <a:cs typeface="Consolas"/>
                <a:sym typeface="Consolas"/>
              </a:rPr>
              <a:t>)</a:t>
            </a:r>
            <a:endParaRPr sz="2200">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solidFill>
                  <a:srgbClr val="0000FF"/>
                </a:solidFill>
                <a:latin typeface="Consolas"/>
                <a:ea typeface="Consolas"/>
                <a:cs typeface="Consolas"/>
                <a:sym typeface="Consolas"/>
              </a:rPr>
              <a:t>print</a:t>
            </a:r>
            <a:r>
              <a:rPr lang="tr-TR" sz="2200">
                <a:solidFill>
                  <a:srgbClr val="434343"/>
                </a:solidFill>
                <a:latin typeface="Consolas"/>
                <a:ea typeface="Consolas"/>
                <a:cs typeface="Consolas"/>
                <a:sym typeface="Consolas"/>
              </a:rPr>
              <a:t>(text)</a:t>
            </a:r>
            <a:endParaRPr sz="2200">
              <a:solidFill>
                <a:srgbClr val="434343"/>
              </a:solidFill>
              <a:latin typeface="Consolas"/>
              <a:ea typeface="Consolas"/>
              <a:cs typeface="Consolas"/>
              <a:sym typeface="Consolas"/>
            </a:endParaRPr>
          </a:p>
        </p:txBody>
      </p:sp>
      <p:sp>
        <p:nvSpPr>
          <p:cNvPr id="464" name="Google Shape;464;p25"/>
          <p:cNvSpPr txBox="1"/>
          <p:nvPr/>
        </p:nvSpPr>
        <p:spPr>
          <a:xfrm>
            <a:off x="666550" y="3519725"/>
            <a:ext cx="7486200" cy="9246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Sodome and Gomore</a:t>
            </a:r>
            <a:endParaRPr sz="2200">
              <a:solidFill>
                <a:srgbClr val="434343"/>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6"/>
          <p:cNvSpPr txBox="1"/>
          <p:nvPr>
            <p:ph type="ctrTitle"/>
          </p:nvPr>
        </p:nvSpPr>
        <p:spPr>
          <a:xfrm>
            <a:off x="933450" y="1943100"/>
            <a:ext cx="6848400" cy="97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a:solidFill>
                <a:srgbClr val="409CD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33" name="Google Shape;333;p9"/>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334" name="Google Shape;334;p9"/>
          <p:cNvSpPr txBox="1"/>
          <p:nvPr>
            <p:ph idx="4294967295" type="subTitle"/>
          </p:nvPr>
        </p:nvSpPr>
        <p:spPr>
          <a:xfrm>
            <a:off x="617125" y="1305875"/>
            <a:ext cx="8421300" cy="2634000"/>
          </a:xfrm>
          <a:prstGeom prst="rect">
            <a:avLst/>
          </a:prstGeom>
          <a:noFill/>
          <a:ln>
            <a:noFill/>
          </a:ln>
        </p:spPr>
        <p:txBody>
          <a:bodyPr anchorCtr="0" anchor="t" bIns="0" lIns="0" spcFirstLastPara="1" rIns="0" wrap="square" tIns="0">
            <a:noAutofit/>
          </a:bodyPr>
          <a:lstStyle/>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Searching a String</a:t>
            </a:r>
            <a:endParaRPr b="0" i="0" sz="3300" u="none" cap="none" strike="noStrike">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Changing a String</a:t>
            </a:r>
            <a:endParaRPr b="0" i="0" sz="3300" u="none" cap="none" strike="noStrike">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Editing a String</a:t>
            </a:r>
            <a:endParaRPr b="0" i="0" sz="3300" u="none" cap="none" strike="noStrike">
              <a:solidFill>
                <a:srgbClr val="0B5394"/>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75" name="Google Shape;475;p2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sz="4000">
              <a:solidFill>
                <a:srgbClr val="419DD3"/>
              </a:solidFill>
              <a:latin typeface="Raleway Medium"/>
              <a:ea typeface="Raleway Medium"/>
              <a:cs typeface="Raleway Medium"/>
              <a:sym typeface="Raleway Medium"/>
            </a:endParaRPr>
          </a:p>
        </p:txBody>
      </p:sp>
      <p:sp>
        <p:nvSpPr>
          <p:cNvPr id="476" name="Google Shape;476;p27"/>
          <p:cNvSpPr txBox="1"/>
          <p:nvPr>
            <p:ph idx="4294967295" type="subTitle"/>
          </p:nvPr>
        </p:nvSpPr>
        <p:spPr>
          <a:xfrm>
            <a:off x="448625" y="647800"/>
            <a:ext cx="8783100" cy="1138500"/>
          </a:xfrm>
          <a:prstGeom prst="rect">
            <a:avLst/>
          </a:prstGeom>
          <a:noFill/>
          <a:ln>
            <a:noFill/>
          </a:ln>
        </p:spPr>
        <p:txBody>
          <a:bodyPr anchorCtr="0" anchor="t" bIns="0" lIns="0" spcFirstLastPara="1" rIns="0" wrap="square" tIns="0">
            <a:noAutofit/>
          </a:bodyPr>
          <a:lstStyle/>
          <a:p>
            <a:pPr indent="0" lvl="0" marL="0" marR="0" rtl="0" algn="just">
              <a:lnSpc>
                <a:spcPct val="110000"/>
              </a:lnSpc>
              <a:spcBef>
                <a:spcPts val="600"/>
              </a:spcBef>
              <a:spcAft>
                <a:spcPts val="0"/>
              </a:spcAft>
              <a:buNone/>
            </a:pPr>
            <a:r>
              <a:t/>
            </a:r>
            <a:endParaRPr sz="2800">
              <a:solidFill>
                <a:srgbClr val="434343"/>
              </a:solidFill>
              <a:latin typeface="Montserrat Light"/>
              <a:ea typeface="Montserrat Light"/>
              <a:cs typeface="Montserrat Light"/>
              <a:sym typeface="Montserrat Light"/>
            </a:endParaRPr>
          </a:p>
          <a:p>
            <a:pPr indent="-406400" lvl="0" marL="457200" marR="0" rtl="0" algn="just">
              <a:lnSpc>
                <a:spcPct val="110000"/>
              </a:lnSpc>
              <a:spcBef>
                <a:spcPts val="600"/>
              </a:spcBef>
              <a:spcAft>
                <a:spcPts val="0"/>
              </a:spcAft>
              <a:buClr>
                <a:srgbClr val="741B47"/>
              </a:buClr>
              <a:buSzPts val="2800"/>
              <a:buFont typeface="Montserrat Light"/>
              <a:buChar char="▸"/>
            </a:pPr>
            <a:r>
              <a:rPr lang="tr-TR" sz="2800">
                <a:solidFill>
                  <a:srgbClr val="434343"/>
                </a:solidFill>
                <a:latin typeface="Montserrat Light"/>
                <a:ea typeface="Montserrat Light"/>
                <a:cs typeface="Montserrat Light"/>
                <a:sym typeface="Montserrat Light"/>
              </a:rPr>
              <a:t>The formula syntax 👇</a:t>
            </a:r>
            <a:endParaRPr sz="2800">
              <a:solidFill>
                <a:srgbClr val="434343"/>
              </a:solidFill>
              <a:latin typeface="Montserrat Light"/>
              <a:ea typeface="Montserrat Light"/>
              <a:cs typeface="Montserrat Light"/>
              <a:sym typeface="Montserrat Light"/>
            </a:endParaRPr>
          </a:p>
        </p:txBody>
      </p:sp>
      <p:sp>
        <p:nvSpPr>
          <p:cNvPr id="477" name="Google Shape;477;p27"/>
          <p:cNvSpPr txBox="1"/>
          <p:nvPr/>
        </p:nvSpPr>
        <p:spPr>
          <a:xfrm>
            <a:off x="1854575" y="2564150"/>
            <a:ext cx="52092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600" u="none" cap="none" strike="noStrike">
                <a:solidFill>
                  <a:srgbClr val="FF0000"/>
                </a:solidFill>
                <a:latin typeface="Consolas"/>
                <a:ea typeface="Consolas"/>
                <a:cs typeface="Consolas"/>
                <a:sym typeface="Consolas"/>
              </a:rPr>
              <a:t>string</a:t>
            </a:r>
            <a:r>
              <a:rPr b="0" i="0" lang="tr-TR" sz="2600" u="none" cap="none" strike="noStrike">
                <a:solidFill>
                  <a:srgbClr val="434343"/>
                </a:solidFill>
                <a:latin typeface="Consolas"/>
                <a:ea typeface="Consolas"/>
                <a:cs typeface="Consolas"/>
                <a:sym typeface="Consolas"/>
              </a:rPr>
              <a:t>.</a:t>
            </a:r>
            <a:r>
              <a:rPr b="0" i="0" lang="tr-TR" sz="2600" u="none" cap="none" strike="noStrike">
                <a:solidFill>
                  <a:srgbClr val="FF00FF"/>
                </a:solidFill>
                <a:latin typeface="Consolas"/>
                <a:ea typeface="Consolas"/>
                <a:cs typeface="Consolas"/>
                <a:sym typeface="Consolas"/>
              </a:rPr>
              <a:t>method</a:t>
            </a:r>
            <a:r>
              <a:rPr b="0" i="0" lang="tr-TR" sz="2600" u="none" cap="none" strike="noStrike">
                <a:solidFill>
                  <a:srgbClr val="434343"/>
                </a:solidFill>
                <a:latin typeface="Consolas"/>
                <a:ea typeface="Consolas"/>
                <a:cs typeface="Consolas"/>
                <a:sym typeface="Consolas"/>
              </a:rPr>
              <a:t>(</a:t>
            </a:r>
            <a:r>
              <a:rPr lang="tr-TR" sz="2600">
                <a:solidFill>
                  <a:srgbClr val="434343"/>
                </a:solidFill>
                <a:latin typeface="Consolas"/>
                <a:ea typeface="Consolas"/>
                <a:cs typeface="Consolas"/>
                <a:sym typeface="Consolas"/>
              </a:rPr>
              <a:t>arguments</a:t>
            </a:r>
            <a:r>
              <a:rPr b="0" i="0" lang="tr-TR" sz="2600" u="none" cap="none" strike="noStrike">
                <a:solidFill>
                  <a:srgbClr val="434343"/>
                </a:solidFill>
                <a:latin typeface="Consolas"/>
                <a:ea typeface="Consolas"/>
                <a:cs typeface="Consolas"/>
                <a:sym typeface="Consolas"/>
              </a:rPr>
              <a:t>)</a:t>
            </a:r>
            <a:endParaRPr b="0" i="0" sz="2600" u="none" cap="none" strike="noStrike">
              <a:solidFill>
                <a:srgbClr val="434343"/>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83" name="Google Shape;483;p2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sz="4000">
              <a:solidFill>
                <a:srgbClr val="419DD3"/>
              </a:solidFill>
              <a:latin typeface="Raleway Medium"/>
              <a:ea typeface="Raleway Medium"/>
              <a:cs typeface="Raleway Medium"/>
              <a:sym typeface="Raleway Medium"/>
            </a:endParaRPr>
          </a:p>
        </p:txBody>
      </p:sp>
      <p:sp>
        <p:nvSpPr>
          <p:cNvPr id="484" name="Google Shape;484;p28"/>
          <p:cNvSpPr txBox="1"/>
          <p:nvPr>
            <p:ph idx="4294967295" type="subTitle"/>
          </p:nvPr>
        </p:nvSpPr>
        <p:spPr>
          <a:xfrm>
            <a:off x="67625" y="647800"/>
            <a:ext cx="8783100" cy="928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summary of some common and the most important methods are as follows 👇</a:t>
            </a:r>
            <a:endParaRPr sz="2200">
              <a:solidFill>
                <a:srgbClr val="434343"/>
              </a:solidFill>
              <a:latin typeface="Montserrat Light"/>
              <a:ea typeface="Montserrat Light"/>
              <a:cs typeface="Montserrat Light"/>
              <a:sym typeface="Montserrat Light"/>
            </a:endParaRPr>
          </a:p>
        </p:txBody>
      </p:sp>
      <p:pic>
        <p:nvPicPr>
          <p:cNvPr id="485" name="Google Shape;485;p28"/>
          <p:cNvPicPr preferRelativeResize="0"/>
          <p:nvPr/>
        </p:nvPicPr>
        <p:blipFill>
          <a:blip r:embed="rId3">
            <a:alphaModFix/>
          </a:blip>
          <a:stretch>
            <a:fillRect/>
          </a:stretch>
        </p:blipFill>
        <p:spPr>
          <a:xfrm>
            <a:off x="228600" y="1728400"/>
            <a:ext cx="8839199" cy="14964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r>
              <a:rPr lang="tr-TR"/>
              <a:t>q</a:t>
            </a:r>
            <a:endParaRPr/>
          </a:p>
        </p:txBody>
      </p:sp>
      <p:sp>
        <p:nvSpPr>
          <p:cNvPr id="491" name="Google Shape;491;p2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sz="4000">
              <a:solidFill>
                <a:srgbClr val="419DD3"/>
              </a:solidFill>
              <a:latin typeface="Raleway Medium"/>
              <a:ea typeface="Raleway Medium"/>
              <a:cs typeface="Raleway Medium"/>
              <a:sym typeface="Raleway Medium"/>
            </a:endParaRPr>
          </a:p>
        </p:txBody>
      </p:sp>
      <p:sp>
        <p:nvSpPr>
          <p:cNvPr id="492" name="Google Shape;492;p29"/>
          <p:cNvSpPr txBox="1"/>
          <p:nvPr>
            <p:ph idx="4294967295" type="subTitle"/>
          </p:nvPr>
        </p:nvSpPr>
        <p:spPr>
          <a:xfrm>
            <a:off x="67625" y="6478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review the pre-class examples 👇</a:t>
            </a:r>
            <a:endParaRPr sz="2200">
              <a:solidFill>
                <a:srgbClr val="434343"/>
              </a:solidFill>
              <a:latin typeface="Montserrat Light"/>
              <a:ea typeface="Montserrat Light"/>
              <a:cs typeface="Montserrat Light"/>
              <a:sym typeface="Montserrat Light"/>
            </a:endParaRPr>
          </a:p>
        </p:txBody>
      </p:sp>
      <p:sp>
        <p:nvSpPr>
          <p:cNvPr id="493" name="Google Shape;493;p29"/>
          <p:cNvSpPr txBox="1"/>
          <p:nvPr/>
        </p:nvSpPr>
        <p:spPr>
          <a:xfrm>
            <a:off x="5709150" y="133000"/>
            <a:ext cx="3012300" cy="978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solidFill>
                  <a:srgbClr val="FF0000"/>
                </a:solidFill>
                <a:latin typeface="Consolas"/>
                <a:ea typeface="Consolas"/>
                <a:cs typeface="Consolas"/>
                <a:sym typeface="Consolas"/>
              </a:rPr>
              <a:t>string.</a:t>
            </a:r>
            <a:r>
              <a:rPr lang="tr-TR" sz="2200">
                <a:solidFill>
                  <a:srgbClr val="FF00FF"/>
                </a:solidFill>
                <a:latin typeface="Consolas"/>
                <a:ea typeface="Consolas"/>
                <a:cs typeface="Consolas"/>
                <a:sym typeface="Consolas"/>
              </a:rPr>
              <a:t>strip</a:t>
            </a:r>
            <a:r>
              <a:rPr lang="tr-TR" sz="2200">
                <a:solidFill>
                  <a:schemeClr val="dk1"/>
                </a:solidFill>
                <a:latin typeface="Consolas"/>
                <a:ea typeface="Consolas"/>
                <a:cs typeface="Consolas"/>
                <a:sym typeface="Consolas"/>
              </a:rPr>
              <a:t>(arg)</a:t>
            </a:r>
            <a:endParaRPr sz="2200">
              <a:solidFill>
                <a:schemeClr val="dk1"/>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2000"/>
              <a:buFont typeface="Arial"/>
              <a:buNone/>
            </a:pPr>
            <a:r>
              <a:rPr b="0" i="0" lang="tr-TR" sz="2200" u="none" cap="none" strike="noStrike">
                <a:solidFill>
                  <a:srgbClr val="FF0000"/>
                </a:solidFill>
                <a:latin typeface="Consolas"/>
                <a:ea typeface="Consolas"/>
                <a:cs typeface="Consolas"/>
                <a:sym typeface="Consolas"/>
              </a:rPr>
              <a:t>string</a:t>
            </a:r>
            <a:r>
              <a:rPr b="0" i="0" lang="tr-TR" sz="2200" u="none" cap="none" strike="noStrike">
                <a:solidFill>
                  <a:srgbClr val="434343"/>
                </a:solidFill>
                <a:latin typeface="Consolas"/>
                <a:ea typeface="Consolas"/>
                <a:cs typeface="Consolas"/>
                <a:sym typeface="Consolas"/>
              </a:rPr>
              <a:t>.l</a:t>
            </a:r>
            <a:r>
              <a:rPr lang="tr-TR" sz="2200">
                <a:solidFill>
                  <a:srgbClr val="FF00FF"/>
                </a:solidFill>
                <a:latin typeface="Consolas"/>
                <a:ea typeface="Consolas"/>
                <a:cs typeface="Consolas"/>
                <a:sym typeface="Consolas"/>
              </a:rPr>
              <a:t>strip</a:t>
            </a:r>
            <a:r>
              <a:rPr b="0" i="0" lang="tr-TR" sz="2200" u="none" cap="none" strike="noStrike">
                <a:solidFill>
                  <a:srgbClr val="434343"/>
                </a:solidFill>
                <a:latin typeface="Consolas"/>
                <a:ea typeface="Consolas"/>
                <a:cs typeface="Consolas"/>
                <a:sym typeface="Consolas"/>
              </a:rPr>
              <a:t>(arg)</a:t>
            </a:r>
            <a:endParaRPr b="0" i="0" sz="2200" u="none" cap="none" strike="noStrike">
              <a:solidFill>
                <a:srgbClr val="434343"/>
              </a:solidFill>
              <a:latin typeface="Consolas"/>
              <a:ea typeface="Consolas"/>
              <a:cs typeface="Consolas"/>
              <a:sym typeface="Consolas"/>
            </a:endParaRPr>
          </a:p>
          <a:p>
            <a:pPr indent="0" lvl="0" marL="0" rtl="0" algn="ctr">
              <a:spcBef>
                <a:spcPts val="0"/>
              </a:spcBef>
              <a:spcAft>
                <a:spcPts val="0"/>
              </a:spcAft>
              <a:buClr>
                <a:srgbClr val="000000"/>
              </a:buClr>
              <a:buSzPts val="2000"/>
              <a:buFont typeface="Arial"/>
              <a:buNone/>
            </a:pPr>
            <a:r>
              <a:rPr lang="tr-TR" sz="2200">
                <a:solidFill>
                  <a:srgbClr val="FF0000"/>
                </a:solidFill>
                <a:latin typeface="Consolas"/>
                <a:ea typeface="Consolas"/>
                <a:cs typeface="Consolas"/>
                <a:sym typeface="Consolas"/>
              </a:rPr>
              <a:t>string</a:t>
            </a:r>
            <a:r>
              <a:rPr lang="tr-TR" sz="2200">
                <a:solidFill>
                  <a:srgbClr val="434343"/>
                </a:solidFill>
                <a:latin typeface="Consolas"/>
                <a:ea typeface="Consolas"/>
                <a:cs typeface="Consolas"/>
                <a:sym typeface="Consolas"/>
              </a:rPr>
              <a:t>.r</a:t>
            </a:r>
            <a:r>
              <a:rPr lang="tr-TR" sz="2200">
                <a:solidFill>
                  <a:srgbClr val="FF00FF"/>
                </a:solidFill>
                <a:latin typeface="Consolas"/>
                <a:ea typeface="Consolas"/>
                <a:cs typeface="Consolas"/>
                <a:sym typeface="Consolas"/>
              </a:rPr>
              <a:t>strip</a:t>
            </a:r>
            <a:r>
              <a:rPr lang="tr-TR" sz="2200">
                <a:solidFill>
                  <a:srgbClr val="434343"/>
                </a:solidFill>
                <a:latin typeface="Consolas"/>
                <a:ea typeface="Consolas"/>
                <a:cs typeface="Consolas"/>
                <a:sym typeface="Consolas"/>
              </a:rPr>
              <a:t>(arg)</a:t>
            </a:r>
            <a:endParaRPr sz="2200">
              <a:solidFill>
                <a:srgbClr val="434343"/>
              </a:solidFill>
              <a:latin typeface="Consolas"/>
              <a:ea typeface="Consolas"/>
              <a:cs typeface="Consolas"/>
              <a:sym typeface="Consolas"/>
            </a:endParaRPr>
          </a:p>
        </p:txBody>
      </p:sp>
      <p:sp>
        <p:nvSpPr>
          <p:cNvPr id="494" name="Google Shape;494;p2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29"/>
          <p:cNvPicPr preferRelativeResize="0"/>
          <p:nvPr/>
        </p:nvPicPr>
        <p:blipFill>
          <a:blip r:embed="rId4">
            <a:alphaModFix/>
          </a:blip>
          <a:stretch>
            <a:fillRect/>
          </a:stretch>
        </p:blipFill>
        <p:spPr>
          <a:xfrm>
            <a:off x="469025" y="1160925"/>
            <a:ext cx="8114231" cy="347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01" name="Google Shape;501;p3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sz="4000">
              <a:solidFill>
                <a:srgbClr val="419DD3"/>
              </a:solidFill>
              <a:latin typeface="Raleway Medium"/>
              <a:ea typeface="Raleway Medium"/>
              <a:cs typeface="Raleway Medium"/>
              <a:sym typeface="Raleway Medium"/>
            </a:endParaRPr>
          </a:p>
        </p:txBody>
      </p:sp>
      <p:sp>
        <p:nvSpPr>
          <p:cNvPr id="502" name="Google Shape;502;p30"/>
          <p:cNvSpPr txBox="1"/>
          <p:nvPr>
            <p:ph idx="4294967295" type="subTitle"/>
          </p:nvPr>
        </p:nvSpPr>
        <p:spPr>
          <a:xfrm>
            <a:off x="67625" y="647800"/>
            <a:ext cx="8783100" cy="21183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Task</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355600" lvl="1" marL="914400" rtl="0" algn="l">
              <a:lnSpc>
                <a:spcPct val="100000"/>
              </a:lnSpc>
              <a:spcBef>
                <a:spcPts val="0"/>
              </a:spcBef>
              <a:spcAft>
                <a:spcPts val="0"/>
              </a:spcAft>
              <a:buClr>
                <a:srgbClr val="434343"/>
              </a:buClr>
              <a:buSzPts val="2000"/>
              <a:buFont typeface="Montserrat Light"/>
              <a:buChar char="▹"/>
            </a:pPr>
            <a:r>
              <a:rPr lang="tr-TR">
                <a:solidFill>
                  <a:srgbClr val="434343"/>
                </a:solidFill>
                <a:latin typeface="Montserrat Light"/>
                <a:ea typeface="Montserrat Light"/>
                <a:cs typeface="Montserrat Light"/>
                <a:sym typeface="Montserrat Light"/>
              </a:rPr>
              <a:t>In the </a:t>
            </a:r>
            <a:r>
              <a:rPr lang="tr-TR">
                <a:solidFill>
                  <a:srgbClr val="434343"/>
                </a:solidFill>
                <a:highlight>
                  <a:srgbClr val="EFEFEF"/>
                </a:highlight>
                <a:latin typeface="Consolas"/>
                <a:ea typeface="Consolas"/>
                <a:cs typeface="Consolas"/>
                <a:sym typeface="Consolas"/>
              </a:rPr>
              <a:t>text</a:t>
            </a:r>
            <a:r>
              <a:rPr lang="tr-TR">
                <a:solidFill>
                  <a:srgbClr val="434343"/>
                </a:solidFill>
                <a:latin typeface="Montserrat Light"/>
                <a:ea typeface="Montserrat Light"/>
                <a:cs typeface="Montserrat Light"/>
                <a:sym typeface="Montserrat Light"/>
              </a:rPr>
              <a:t> below, accidentally there are additional letters. Remove the additional letters and make the all words uppercase.</a:t>
            </a:r>
            <a:endParaRPr>
              <a:solidFill>
                <a:srgbClr val="434343"/>
              </a:solidFill>
              <a:latin typeface="Montserrat Light"/>
              <a:ea typeface="Montserrat Light"/>
              <a:cs typeface="Montserrat Light"/>
              <a:sym typeface="Montserrat Light"/>
            </a:endParaRPr>
          </a:p>
          <a:p>
            <a:pPr indent="-342900" lvl="1" marL="914400" rtl="0" algn="l">
              <a:lnSpc>
                <a:spcPct val="100000"/>
              </a:lnSpc>
              <a:spcBef>
                <a:spcPts val="0"/>
              </a:spcBef>
              <a:spcAft>
                <a:spcPts val="0"/>
              </a:spcAft>
              <a:buClr>
                <a:srgbClr val="434343"/>
              </a:buClr>
              <a:buSzPts val="1800"/>
              <a:buFont typeface="Montserrat Light"/>
              <a:buChar char="▹"/>
            </a:pPr>
            <a:r>
              <a:rPr lang="tr-TR">
                <a:solidFill>
                  <a:srgbClr val="434343"/>
                </a:solidFill>
                <a:latin typeface="Montserrat Light"/>
                <a:ea typeface="Montserrat Light"/>
                <a:cs typeface="Montserrat Light"/>
                <a:sym typeface="Montserrat Light"/>
              </a:rPr>
              <a:t>Except for the </a:t>
            </a:r>
            <a:r>
              <a:rPr lang="tr-TR">
                <a:solidFill>
                  <a:srgbClr val="0000FF"/>
                </a:solidFill>
                <a:highlight>
                  <a:srgbClr val="EFEFEF"/>
                </a:highlight>
                <a:latin typeface="Consolas"/>
                <a:ea typeface="Consolas"/>
                <a:cs typeface="Consolas"/>
                <a:sym typeface="Consolas"/>
              </a:rPr>
              <a:t>print</a:t>
            </a:r>
            <a:r>
              <a:rPr lang="tr-TR">
                <a:solidFill>
                  <a:srgbClr val="434343"/>
                </a:solidFill>
                <a:highlight>
                  <a:srgbClr val="EFEFEF"/>
                </a:highlight>
                <a:latin typeface="Consolas"/>
                <a:ea typeface="Consolas"/>
                <a:cs typeface="Consolas"/>
                <a:sym typeface="Consolas"/>
              </a:rPr>
              <a:t>()</a:t>
            </a:r>
            <a:r>
              <a:rPr lang="tr-TR">
                <a:solidFill>
                  <a:srgbClr val="434343"/>
                </a:solidFill>
                <a:latin typeface="Montserrat Light"/>
                <a:ea typeface="Montserrat Light"/>
                <a:cs typeface="Montserrat Light"/>
                <a:sym typeface="Montserrat Light"/>
              </a:rPr>
              <a:t> line, your code should consist of a </a:t>
            </a:r>
            <a:r>
              <a:rPr lang="tr-TR">
                <a:solidFill>
                  <a:srgbClr val="434343"/>
                </a:solidFill>
                <a:latin typeface="Montserrat"/>
                <a:ea typeface="Montserrat"/>
                <a:cs typeface="Montserrat"/>
                <a:sym typeface="Montserrat"/>
              </a:rPr>
              <a:t>single</a:t>
            </a:r>
            <a:r>
              <a:rPr lang="tr-TR">
                <a:solidFill>
                  <a:srgbClr val="434343"/>
                </a:solidFill>
                <a:latin typeface="Montserrat Light"/>
                <a:ea typeface="Montserrat Light"/>
                <a:cs typeface="Montserrat Light"/>
                <a:sym typeface="Montserrat Light"/>
              </a:rPr>
              <a:t> line.</a:t>
            </a:r>
            <a:endParaRPr>
              <a:solidFill>
                <a:srgbClr val="434343"/>
              </a:solidFill>
              <a:latin typeface="Montserrat Light"/>
              <a:ea typeface="Montserrat Light"/>
              <a:cs typeface="Montserrat Light"/>
              <a:sym typeface="Montserrat Light"/>
            </a:endParaRPr>
          </a:p>
        </p:txBody>
      </p:sp>
      <p:sp>
        <p:nvSpPr>
          <p:cNvPr id="503" name="Google Shape;503;p30"/>
          <p:cNvSpPr txBox="1"/>
          <p:nvPr/>
        </p:nvSpPr>
        <p:spPr>
          <a:xfrm>
            <a:off x="171100" y="2795875"/>
            <a:ext cx="88434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latin typeface="Consolas"/>
                <a:ea typeface="Consolas"/>
                <a:cs typeface="Consolas"/>
                <a:sym typeface="Consolas"/>
              </a:rPr>
              <a:t>text = </a:t>
            </a:r>
            <a:r>
              <a:rPr lang="tr-TR" sz="2200">
                <a:solidFill>
                  <a:srgbClr val="FF0000"/>
                </a:solidFill>
                <a:latin typeface="Consolas"/>
                <a:ea typeface="Consolas"/>
                <a:cs typeface="Consolas"/>
                <a:sym typeface="Consolas"/>
              </a:rPr>
              <a:t>'tyou can learn almost everything in pre-classz'</a:t>
            </a:r>
            <a:endParaRPr b="0" i="0" sz="2200" u="none" cap="none" strike="noStrike">
              <a:solidFill>
                <a:srgbClr val="434343"/>
              </a:solidFill>
              <a:latin typeface="Consolas"/>
              <a:ea typeface="Consolas"/>
              <a:cs typeface="Consolas"/>
              <a:sym typeface="Consolas"/>
            </a:endParaRPr>
          </a:p>
        </p:txBody>
      </p:sp>
      <p:sp>
        <p:nvSpPr>
          <p:cNvPr id="504" name="Google Shape;504;p30"/>
          <p:cNvSpPr txBox="1"/>
          <p:nvPr/>
        </p:nvSpPr>
        <p:spPr>
          <a:xfrm>
            <a:off x="666550" y="4230025"/>
            <a:ext cx="7486200" cy="5703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YOU CAN LEARN ALMOST EVERYTHING IN PRE-CLASS</a:t>
            </a:r>
            <a:endParaRPr sz="2200">
              <a:solidFill>
                <a:srgbClr val="434343"/>
              </a:solidFill>
              <a:latin typeface="Consolas"/>
              <a:ea typeface="Consolas"/>
              <a:cs typeface="Consolas"/>
              <a:sym typeface="Consolas"/>
            </a:endParaRPr>
          </a:p>
        </p:txBody>
      </p:sp>
      <p:sp>
        <p:nvSpPr>
          <p:cNvPr id="505" name="Google Shape;505;p30"/>
          <p:cNvSpPr txBox="1"/>
          <p:nvPr/>
        </p:nvSpPr>
        <p:spPr>
          <a:xfrm>
            <a:off x="2959175" y="3690850"/>
            <a:ext cx="3000000" cy="6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000">
                <a:solidFill>
                  <a:srgbClr val="073763"/>
                </a:solidFill>
                <a:latin typeface="Montserrat"/>
                <a:ea typeface="Montserrat"/>
                <a:cs typeface="Montserrat"/>
                <a:sym typeface="Montserrat"/>
              </a:rPr>
              <a:t>desired output</a:t>
            </a:r>
            <a:endParaRPr b="1">
              <a:solidFill>
                <a:srgbClr val="07376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11" name="Google Shape;511;p3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Editing a String</a:t>
            </a:r>
            <a:endParaRPr sz="4000">
              <a:solidFill>
                <a:srgbClr val="419DD3"/>
              </a:solidFill>
              <a:latin typeface="Raleway Medium"/>
              <a:ea typeface="Raleway Medium"/>
              <a:cs typeface="Raleway Medium"/>
              <a:sym typeface="Raleway Medium"/>
            </a:endParaRPr>
          </a:p>
        </p:txBody>
      </p:sp>
      <p:sp>
        <p:nvSpPr>
          <p:cNvPr id="512" name="Google Shape;512;p31"/>
          <p:cNvSpPr txBox="1"/>
          <p:nvPr>
            <p:ph idx="4294967295" type="subTitle"/>
          </p:nvPr>
        </p:nvSpPr>
        <p:spPr>
          <a:xfrm>
            <a:off x="67625" y="647800"/>
            <a:ext cx="8783100" cy="17331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b="1" lang="tr-TR" sz="2200">
                <a:solidFill>
                  <a:srgbClr val="073763"/>
                </a:solidFill>
                <a:latin typeface="Montserrat"/>
                <a:ea typeface="Montserrat"/>
                <a:cs typeface="Montserrat"/>
                <a:sym typeface="Montserrat"/>
              </a:rPr>
              <a:t>The code may look like </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0" lvl="0" marL="914400" rtl="0" algn="l">
              <a:lnSpc>
                <a:spcPct val="100000"/>
              </a:lnSpc>
              <a:spcBef>
                <a:spcPts val="0"/>
              </a:spcBef>
              <a:spcAft>
                <a:spcPts val="0"/>
              </a:spcAft>
              <a:buNone/>
            </a:pPr>
            <a:r>
              <a:t/>
            </a:r>
            <a:endParaRPr>
              <a:solidFill>
                <a:srgbClr val="434343"/>
              </a:solidFill>
              <a:latin typeface="Montserrat Light"/>
              <a:ea typeface="Montserrat Light"/>
              <a:cs typeface="Montserrat Light"/>
              <a:sym typeface="Montserrat Light"/>
            </a:endParaRPr>
          </a:p>
        </p:txBody>
      </p:sp>
      <p:sp>
        <p:nvSpPr>
          <p:cNvPr id="513" name="Google Shape;513;p31"/>
          <p:cNvSpPr txBox="1"/>
          <p:nvPr/>
        </p:nvSpPr>
        <p:spPr>
          <a:xfrm>
            <a:off x="666550" y="1581775"/>
            <a:ext cx="7486200" cy="1338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text = text.rstrip(</a:t>
            </a:r>
            <a:r>
              <a:rPr lang="tr-TR" sz="2200">
                <a:solidFill>
                  <a:srgbClr val="FF0000"/>
                </a:solidFill>
                <a:latin typeface="Consolas"/>
                <a:ea typeface="Consolas"/>
                <a:cs typeface="Consolas"/>
                <a:sym typeface="Consolas"/>
              </a:rPr>
              <a:t>'z'</a:t>
            </a:r>
            <a:r>
              <a:rPr lang="tr-TR" sz="2200">
                <a:solidFill>
                  <a:srgbClr val="434343"/>
                </a:solidFill>
                <a:latin typeface="Consolas"/>
                <a:ea typeface="Consolas"/>
                <a:cs typeface="Consolas"/>
                <a:sym typeface="Consolas"/>
              </a:rPr>
              <a:t>).lstrip(</a:t>
            </a:r>
            <a:r>
              <a:rPr lang="tr-TR" sz="2200">
                <a:solidFill>
                  <a:srgbClr val="FF0000"/>
                </a:solidFill>
                <a:latin typeface="Consolas"/>
                <a:ea typeface="Consolas"/>
                <a:cs typeface="Consolas"/>
                <a:sym typeface="Consolas"/>
              </a:rPr>
              <a:t>'t'</a:t>
            </a:r>
            <a:r>
              <a:rPr lang="tr-TR" sz="2200">
                <a:solidFill>
                  <a:srgbClr val="434343"/>
                </a:solidFill>
                <a:latin typeface="Consolas"/>
                <a:ea typeface="Consolas"/>
                <a:cs typeface="Consolas"/>
                <a:sym typeface="Consolas"/>
              </a:rPr>
              <a:t>).upper()</a:t>
            </a:r>
            <a:endParaRPr sz="2200">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200">
                <a:solidFill>
                  <a:srgbClr val="0000FF"/>
                </a:solidFill>
                <a:latin typeface="Consolas"/>
                <a:ea typeface="Consolas"/>
                <a:cs typeface="Consolas"/>
                <a:sym typeface="Consolas"/>
              </a:rPr>
              <a:t>print</a:t>
            </a:r>
            <a:r>
              <a:rPr lang="tr-TR" sz="2200">
                <a:solidFill>
                  <a:srgbClr val="434343"/>
                </a:solidFill>
                <a:latin typeface="Consolas"/>
                <a:ea typeface="Consolas"/>
                <a:cs typeface="Consolas"/>
                <a:sym typeface="Consolas"/>
              </a:rPr>
              <a:t>(text)</a:t>
            </a:r>
            <a:endParaRPr sz="2200">
              <a:solidFill>
                <a:srgbClr val="434343"/>
              </a:solidFill>
              <a:latin typeface="Consolas"/>
              <a:ea typeface="Consolas"/>
              <a:cs typeface="Consolas"/>
              <a:sym typeface="Consolas"/>
            </a:endParaRPr>
          </a:p>
        </p:txBody>
      </p:sp>
      <p:sp>
        <p:nvSpPr>
          <p:cNvPr id="514" name="Google Shape;514;p31"/>
          <p:cNvSpPr txBox="1"/>
          <p:nvPr/>
        </p:nvSpPr>
        <p:spPr>
          <a:xfrm>
            <a:off x="666550" y="3519725"/>
            <a:ext cx="7486200" cy="9246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200">
                <a:solidFill>
                  <a:srgbClr val="434343"/>
                </a:solidFill>
                <a:latin typeface="Consolas"/>
                <a:ea typeface="Consolas"/>
                <a:cs typeface="Consolas"/>
                <a:sym typeface="Consolas"/>
              </a:rPr>
              <a:t>YOU CAN LEARN ALMOST EVERYTHING IN PRE-CLASS</a:t>
            </a:r>
            <a:endParaRPr sz="2200">
              <a:solidFill>
                <a:srgbClr val="434343"/>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32"/>
          <p:cNvGrpSpPr/>
          <p:nvPr/>
        </p:nvGrpSpPr>
        <p:grpSpPr>
          <a:xfrm>
            <a:off x="5681086" y="775347"/>
            <a:ext cx="3282640" cy="3343179"/>
            <a:chOff x="5122427" y="668001"/>
            <a:chExt cx="3841143" cy="3893303"/>
          </a:xfrm>
        </p:grpSpPr>
        <p:grpSp>
          <p:nvGrpSpPr>
            <p:cNvPr id="520" name="Google Shape;520;p32"/>
            <p:cNvGrpSpPr/>
            <p:nvPr/>
          </p:nvGrpSpPr>
          <p:grpSpPr>
            <a:xfrm>
              <a:off x="5144045" y="893590"/>
              <a:ext cx="2833667" cy="2964311"/>
              <a:chOff x="3860721" y="1330073"/>
              <a:chExt cx="3544299" cy="3707706"/>
            </a:xfrm>
          </p:grpSpPr>
          <p:sp>
            <p:nvSpPr>
              <p:cNvPr id="521" name="Google Shape;521;p3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3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3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3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3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3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3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3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3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3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3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3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3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3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3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3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3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3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3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3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3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3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3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3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3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3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3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3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3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3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3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3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3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3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3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3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3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3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3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3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3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3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3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3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3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3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3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3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3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3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3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3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3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3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3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3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3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3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3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3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3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3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3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3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3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3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3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3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3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3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3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3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3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3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3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3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3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3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3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3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3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3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3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3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3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3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3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3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3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3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3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3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3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3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3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3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3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3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3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3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3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3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3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3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3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3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3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8" name="Google Shape;628;p32"/>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32"/>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32"/>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32"/>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32"/>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32"/>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32"/>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32"/>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32"/>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32"/>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32"/>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32"/>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32"/>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32"/>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32"/>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32"/>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32"/>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32"/>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32"/>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32"/>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32"/>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32"/>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32"/>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32"/>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32"/>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32"/>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32"/>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32"/>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32"/>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32"/>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32"/>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59" name="Google Shape;659;p32"/>
            <p:cNvGrpSpPr/>
            <p:nvPr/>
          </p:nvGrpSpPr>
          <p:grpSpPr>
            <a:xfrm flipH="1">
              <a:off x="5678143" y="1227582"/>
              <a:ext cx="345795" cy="1043508"/>
              <a:chOff x="5678143" y="1151382"/>
              <a:chExt cx="345795" cy="1043508"/>
            </a:xfrm>
          </p:grpSpPr>
          <p:sp>
            <p:nvSpPr>
              <p:cNvPr id="660" name="Google Shape;660;p3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3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3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3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3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3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3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3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3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3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3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3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3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3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3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3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3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77" name="Google Shape;677;p32"/>
            <p:cNvGrpSpPr/>
            <p:nvPr/>
          </p:nvGrpSpPr>
          <p:grpSpPr>
            <a:xfrm>
              <a:off x="5122427" y="3292365"/>
              <a:ext cx="823270" cy="1268939"/>
              <a:chOff x="5490177" y="3555452"/>
              <a:chExt cx="823270" cy="1268939"/>
            </a:xfrm>
          </p:grpSpPr>
          <p:sp>
            <p:nvSpPr>
              <p:cNvPr id="678" name="Google Shape;678;p32"/>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32"/>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32"/>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32"/>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32"/>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32"/>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32"/>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32"/>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32"/>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32"/>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32"/>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32"/>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32"/>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32"/>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32"/>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32"/>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32"/>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32"/>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32"/>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32"/>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32"/>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32"/>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32"/>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32"/>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32"/>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32"/>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32"/>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32"/>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32"/>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32"/>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32"/>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09" name="Google Shape;709;p32"/>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32"/>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32"/>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32"/>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32"/>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32"/>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32"/>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32"/>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32"/>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32"/>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32"/>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32"/>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32"/>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32"/>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32"/>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32"/>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32"/>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32"/>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3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32"/>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32"/>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32"/>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3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32"/>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32"/>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32"/>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32"/>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32"/>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32"/>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32"/>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32"/>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32"/>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32"/>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32"/>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32"/>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32"/>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45" name="Google Shape;745;p32"/>
            <p:cNvGrpSpPr/>
            <p:nvPr/>
          </p:nvGrpSpPr>
          <p:grpSpPr>
            <a:xfrm>
              <a:off x="6544681" y="927100"/>
              <a:ext cx="264550" cy="200503"/>
              <a:chOff x="6621095" y="1452181"/>
              <a:chExt cx="330893" cy="250785"/>
            </a:xfrm>
          </p:grpSpPr>
          <p:sp>
            <p:nvSpPr>
              <p:cNvPr id="746" name="Google Shape;746;p3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3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3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3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3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51" name="Google Shape;751;p32"/>
            <p:cNvGrpSpPr/>
            <p:nvPr/>
          </p:nvGrpSpPr>
          <p:grpSpPr>
            <a:xfrm>
              <a:off x="7210360" y="1314224"/>
              <a:ext cx="264550" cy="200503"/>
              <a:chOff x="6621095" y="1452181"/>
              <a:chExt cx="330893" cy="250785"/>
            </a:xfrm>
          </p:grpSpPr>
          <p:sp>
            <p:nvSpPr>
              <p:cNvPr id="752" name="Google Shape;752;p3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3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3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3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3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7" name="Google Shape;757;p32"/>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32"/>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59" name="Google Shape;759;p32"/>
            <p:cNvGrpSpPr/>
            <p:nvPr/>
          </p:nvGrpSpPr>
          <p:grpSpPr>
            <a:xfrm flipH="1">
              <a:off x="8183211" y="2407472"/>
              <a:ext cx="780359" cy="1195999"/>
              <a:chOff x="3975528" y="3303922"/>
              <a:chExt cx="780359" cy="1195999"/>
            </a:xfrm>
          </p:grpSpPr>
          <p:sp>
            <p:nvSpPr>
              <p:cNvPr id="760" name="Google Shape;760;p3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3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3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3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3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3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3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3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3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3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3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3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3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3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3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3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3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3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3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3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3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3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3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3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3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3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86" name="Google Shape;786;p32"/>
              <p:cNvGrpSpPr/>
              <p:nvPr/>
            </p:nvGrpSpPr>
            <p:grpSpPr>
              <a:xfrm flipH="1">
                <a:off x="4321769" y="3621401"/>
                <a:ext cx="239005" cy="181217"/>
                <a:chOff x="6621095" y="1452181"/>
                <a:chExt cx="330893" cy="250785"/>
              </a:xfrm>
            </p:grpSpPr>
            <p:sp>
              <p:nvSpPr>
                <p:cNvPr id="787" name="Google Shape;787;p3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3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3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3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3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2" name="Google Shape;792;p3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3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94" name="Google Shape;794;p32"/>
          <p:cNvSpPr txBox="1"/>
          <p:nvPr>
            <p:ph type="ctrTitle"/>
          </p:nvPr>
        </p:nvSpPr>
        <p:spPr>
          <a:xfrm>
            <a:off x="862150" y="1254000"/>
            <a:ext cx="4923000" cy="3109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Collection Types</a:t>
            </a:r>
            <a:endParaRPr>
              <a:solidFill>
                <a:srgbClr val="741B47"/>
              </a:solidFill>
              <a:latin typeface="Raleway Medium"/>
              <a:ea typeface="Raleway Medium"/>
              <a:cs typeface="Raleway Medium"/>
              <a:sym typeface="Raleway Medium"/>
            </a:endParaRPr>
          </a:p>
          <a:p>
            <a:pPr indent="-450850" lvl="0" marL="457200" rtl="0" algn="l">
              <a:lnSpc>
                <a:spcPct val="90000"/>
              </a:lnSpc>
              <a:spcBef>
                <a:spcPts val="0"/>
              </a:spcBef>
              <a:spcAft>
                <a:spcPts val="0"/>
              </a:spcAft>
              <a:buClr>
                <a:srgbClr val="741B47"/>
              </a:buClr>
              <a:buSzPts val="3500"/>
              <a:buFont typeface="Raleway Medium"/>
              <a:buChar char="●"/>
            </a:pPr>
            <a:r>
              <a:rPr lang="tr-TR" sz="3500">
                <a:solidFill>
                  <a:srgbClr val="741B47"/>
                </a:solidFill>
                <a:latin typeface="Raleway Medium"/>
                <a:ea typeface="Raleway Medium"/>
                <a:cs typeface="Raleway Medium"/>
                <a:sym typeface="Raleway Medium"/>
              </a:rPr>
              <a:t>List</a:t>
            </a:r>
            <a:endParaRPr sz="3500">
              <a:solidFill>
                <a:srgbClr val="741B47"/>
              </a:solidFill>
              <a:latin typeface="Raleway Medium"/>
              <a:ea typeface="Raleway Medium"/>
              <a:cs typeface="Raleway Medium"/>
              <a:sym typeface="Raleway Medium"/>
            </a:endParaRPr>
          </a:p>
          <a:p>
            <a:pPr indent="-450850" lvl="0" marL="457200" rtl="0" algn="l">
              <a:lnSpc>
                <a:spcPct val="90000"/>
              </a:lnSpc>
              <a:spcBef>
                <a:spcPts val="0"/>
              </a:spcBef>
              <a:spcAft>
                <a:spcPts val="0"/>
              </a:spcAft>
              <a:buClr>
                <a:srgbClr val="741B47"/>
              </a:buClr>
              <a:buSzPts val="3500"/>
              <a:buFont typeface="Raleway Medium"/>
              <a:buChar char="●"/>
            </a:pPr>
            <a:r>
              <a:rPr lang="tr-TR" sz="3500">
                <a:solidFill>
                  <a:srgbClr val="741B47"/>
                </a:solidFill>
                <a:latin typeface="Raleway Medium"/>
                <a:ea typeface="Raleway Medium"/>
                <a:cs typeface="Raleway Medium"/>
                <a:sym typeface="Raleway Medium"/>
              </a:rPr>
              <a:t>Tuple</a:t>
            </a:r>
            <a:endParaRPr sz="3500">
              <a:solidFill>
                <a:srgbClr val="741B47"/>
              </a:solidFill>
              <a:latin typeface="Raleway Medium"/>
              <a:ea typeface="Raleway Medium"/>
              <a:cs typeface="Raleway Medium"/>
              <a:sym typeface="Raleway Medium"/>
            </a:endParaRPr>
          </a:p>
          <a:p>
            <a:pPr indent="-450850" lvl="0" marL="457200" rtl="0" algn="l">
              <a:lnSpc>
                <a:spcPct val="90000"/>
              </a:lnSpc>
              <a:spcBef>
                <a:spcPts val="0"/>
              </a:spcBef>
              <a:spcAft>
                <a:spcPts val="0"/>
              </a:spcAft>
              <a:buClr>
                <a:srgbClr val="741B47"/>
              </a:buClr>
              <a:buSzPts val="3500"/>
              <a:buFont typeface="Raleway Medium"/>
              <a:buChar char="●"/>
            </a:pPr>
            <a:r>
              <a:rPr lang="tr-TR" sz="3500">
                <a:solidFill>
                  <a:srgbClr val="741B47"/>
                </a:solidFill>
                <a:latin typeface="Raleway Medium"/>
                <a:ea typeface="Raleway Medium"/>
                <a:cs typeface="Raleway Medium"/>
                <a:sym typeface="Raleway Medium"/>
              </a:rPr>
              <a:t>Dictionary</a:t>
            </a:r>
            <a:endParaRPr sz="3500">
              <a:solidFill>
                <a:srgbClr val="741B47"/>
              </a:solidFill>
              <a:latin typeface="Raleway Medium"/>
              <a:ea typeface="Raleway Medium"/>
              <a:cs typeface="Raleway Medium"/>
              <a:sym typeface="Raleway Medium"/>
            </a:endParaRPr>
          </a:p>
          <a:p>
            <a:pPr indent="-450850" lvl="0" marL="457200" rtl="0" algn="l">
              <a:lnSpc>
                <a:spcPct val="90000"/>
              </a:lnSpc>
              <a:spcBef>
                <a:spcPts val="0"/>
              </a:spcBef>
              <a:spcAft>
                <a:spcPts val="0"/>
              </a:spcAft>
              <a:buClr>
                <a:srgbClr val="741B47"/>
              </a:buClr>
              <a:buSzPts val="3500"/>
              <a:buFont typeface="Raleway Medium"/>
              <a:buChar char="●"/>
            </a:pPr>
            <a:r>
              <a:rPr lang="tr-TR" sz="3500">
                <a:solidFill>
                  <a:srgbClr val="741B47"/>
                </a:solidFill>
                <a:latin typeface="Raleway Medium"/>
                <a:ea typeface="Raleway Medium"/>
                <a:cs typeface="Raleway Medium"/>
                <a:sym typeface="Raleway Medium"/>
              </a:rPr>
              <a:t>Set</a:t>
            </a:r>
            <a:endParaRPr sz="3500">
              <a:solidFill>
                <a:srgbClr val="741B47"/>
              </a:solidFill>
              <a:latin typeface="Raleway Medium"/>
              <a:ea typeface="Raleway Medium"/>
              <a:cs typeface="Raleway Medium"/>
              <a:sym typeface="Raleway Medium"/>
            </a:endParaRPr>
          </a:p>
        </p:txBody>
      </p:sp>
      <p:pic>
        <p:nvPicPr>
          <p:cNvPr id="795" name="Google Shape;795;p32"/>
          <p:cNvPicPr preferRelativeResize="0"/>
          <p:nvPr/>
        </p:nvPicPr>
        <p:blipFill rotWithShape="1">
          <a:blip r:embed="rId3">
            <a:alphaModFix/>
          </a:blip>
          <a:srcRect b="0" l="0" r="0" t="0"/>
          <a:stretch/>
        </p:blipFill>
        <p:spPr>
          <a:xfrm>
            <a:off x="3914300" y="2430425"/>
            <a:ext cx="1008300" cy="999125"/>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grpSp>
        <p:nvGrpSpPr>
          <p:cNvPr id="800" name="Google Shape;800;p33"/>
          <p:cNvGrpSpPr/>
          <p:nvPr/>
        </p:nvGrpSpPr>
        <p:grpSpPr>
          <a:xfrm>
            <a:off x="5122427" y="470551"/>
            <a:ext cx="3841143" cy="3893303"/>
            <a:chOff x="5122427" y="668001"/>
            <a:chExt cx="3841143" cy="3893303"/>
          </a:xfrm>
        </p:grpSpPr>
        <p:grpSp>
          <p:nvGrpSpPr>
            <p:cNvPr id="801" name="Google Shape;801;p33"/>
            <p:cNvGrpSpPr/>
            <p:nvPr/>
          </p:nvGrpSpPr>
          <p:grpSpPr>
            <a:xfrm>
              <a:off x="5144045" y="893590"/>
              <a:ext cx="2833667" cy="2964311"/>
              <a:chOff x="3860721" y="1330073"/>
              <a:chExt cx="3544299" cy="3707706"/>
            </a:xfrm>
          </p:grpSpPr>
          <p:sp>
            <p:nvSpPr>
              <p:cNvPr id="802" name="Google Shape;802;p3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3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3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3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3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3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3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3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3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3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3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3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3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3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3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3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3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3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3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3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3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3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3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3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3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3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3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3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3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3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3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3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3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3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3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3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3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3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3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3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3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3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3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3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3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3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3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3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3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3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3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3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3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3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3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3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3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3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3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3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3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3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3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3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3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3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3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3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3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3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3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3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3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3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3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3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3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3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3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3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3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3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3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3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3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3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3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3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3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3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3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3" name="Google Shape;893;p3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3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3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3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3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3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3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3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3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3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3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3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3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3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3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3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09" name="Google Shape;909;p3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3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3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3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3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3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3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3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3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3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3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3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3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3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3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3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3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3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3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3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3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3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3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3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3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3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3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3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3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3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3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40" name="Google Shape;940;p33"/>
            <p:cNvGrpSpPr/>
            <p:nvPr/>
          </p:nvGrpSpPr>
          <p:grpSpPr>
            <a:xfrm flipH="1">
              <a:off x="5678143" y="1227582"/>
              <a:ext cx="345795" cy="1043508"/>
              <a:chOff x="5678143" y="1151382"/>
              <a:chExt cx="345795" cy="1043508"/>
            </a:xfrm>
          </p:grpSpPr>
          <p:sp>
            <p:nvSpPr>
              <p:cNvPr id="941" name="Google Shape;941;p3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3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3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3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3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3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3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3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3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3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3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3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3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3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3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3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3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58" name="Google Shape;958;p33"/>
            <p:cNvGrpSpPr/>
            <p:nvPr/>
          </p:nvGrpSpPr>
          <p:grpSpPr>
            <a:xfrm>
              <a:off x="5122427" y="3292365"/>
              <a:ext cx="823270" cy="1268939"/>
              <a:chOff x="5490177" y="3555452"/>
              <a:chExt cx="823270" cy="1268939"/>
            </a:xfrm>
          </p:grpSpPr>
          <p:sp>
            <p:nvSpPr>
              <p:cNvPr id="959" name="Google Shape;959;p3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3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3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3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3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3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3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3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3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3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3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3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3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3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3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3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3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3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3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3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3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3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3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3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3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3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3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3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3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3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3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90" name="Google Shape;990;p3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3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3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3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3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3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3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3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3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3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3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3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3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3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3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3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3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3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3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3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3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3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3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3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3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3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3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3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3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3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3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3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3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3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3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3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26" name="Google Shape;1026;p33"/>
            <p:cNvGrpSpPr/>
            <p:nvPr/>
          </p:nvGrpSpPr>
          <p:grpSpPr>
            <a:xfrm>
              <a:off x="6544660" y="927098"/>
              <a:ext cx="264549" cy="200503"/>
              <a:chOff x="6621095" y="1452181"/>
              <a:chExt cx="330893" cy="250785"/>
            </a:xfrm>
          </p:grpSpPr>
          <p:sp>
            <p:nvSpPr>
              <p:cNvPr id="1027" name="Google Shape;1027;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32" name="Google Shape;1032;p33"/>
            <p:cNvGrpSpPr/>
            <p:nvPr/>
          </p:nvGrpSpPr>
          <p:grpSpPr>
            <a:xfrm>
              <a:off x="7210339" y="1314222"/>
              <a:ext cx="264549" cy="200503"/>
              <a:chOff x="6621095" y="1452181"/>
              <a:chExt cx="330893" cy="250785"/>
            </a:xfrm>
          </p:grpSpPr>
          <p:sp>
            <p:nvSpPr>
              <p:cNvPr id="1033" name="Google Shape;1033;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38" name="Google Shape;1038;p3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3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40" name="Google Shape;1040;p33"/>
            <p:cNvGrpSpPr/>
            <p:nvPr/>
          </p:nvGrpSpPr>
          <p:grpSpPr>
            <a:xfrm flipH="1">
              <a:off x="8183210" y="2407472"/>
              <a:ext cx="780359" cy="1195999"/>
              <a:chOff x="3975528" y="3303922"/>
              <a:chExt cx="780359" cy="1195999"/>
            </a:xfrm>
          </p:grpSpPr>
          <p:sp>
            <p:nvSpPr>
              <p:cNvPr id="1041" name="Google Shape;1041;p3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3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3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3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3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3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3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3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3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3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3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3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3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3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3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3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3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3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3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3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3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3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3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3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3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3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67" name="Google Shape;1067;p33"/>
              <p:cNvGrpSpPr/>
              <p:nvPr/>
            </p:nvGrpSpPr>
            <p:grpSpPr>
              <a:xfrm flipH="1">
                <a:off x="4321790" y="3621402"/>
                <a:ext cx="239004" cy="181217"/>
                <a:chOff x="6621095" y="1452181"/>
                <a:chExt cx="330893" cy="250785"/>
              </a:xfrm>
            </p:grpSpPr>
            <p:sp>
              <p:nvSpPr>
                <p:cNvPr id="1068" name="Google Shape;1068;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9" name="Google Shape;1069;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0" name="Google Shape;1070;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73" name="Google Shape;1073;p3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3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75" name="Google Shape;1075;p33"/>
          <p:cNvSpPr txBox="1"/>
          <p:nvPr>
            <p:ph type="ctrTitle"/>
          </p:nvPr>
        </p:nvSpPr>
        <p:spPr>
          <a:xfrm>
            <a:off x="1090750" y="1863600"/>
            <a:ext cx="19560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Lists</a:t>
            </a:r>
            <a:endParaRPr>
              <a:solidFill>
                <a:srgbClr val="741B47"/>
              </a:solidFill>
              <a:latin typeface="Raleway Medium"/>
              <a:ea typeface="Raleway Medium"/>
              <a:cs typeface="Raleway Medium"/>
              <a:sym typeface="Raleway Medium"/>
            </a:endParaRPr>
          </a:p>
        </p:txBody>
      </p:sp>
      <p:pic>
        <p:nvPicPr>
          <p:cNvPr id="1076" name="Google Shape;1076;p33"/>
          <p:cNvPicPr preferRelativeResize="0"/>
          <p:nvPr/>
        </p:nvPicPr>
        <p:blipFill rotWithShape="1">
          <a:blip r:embed="rId3">
            <a:alphaModFix/>
          </a:blip>
          <a:srcRect b="0" l="0" r="0" t="0"/>
          <a:stretch/>
        </p:blipFill>
        <p:spPr>
          <a:xfrm>
            <a:off x="2759825" y="2072175"/>
            <a:ext cx="1008300" cy="999125"/>
          </a:xfrm>
          <a:prstGeom prst="rect">
            <a:avLst/>
          </a:prstGeom>
          <a:noFill/>
          <a:ln>
            <a:noFill/>
          </a:ln>
          <a:effectLst>
            <a:outerShdw blurRad="57150" rotWithShape="0" algn="bl" dir="5400000" dist="19050">
              <a:srgbClr val="000000">
                <a:alpha val="48630"/>
              </a:srgbClr>
            </a:outerShdw>
          </a:effectLst>
        </p:spPr>
      </p:pic>
      <p:pic>
        <p:nvPicPr>
          <p:cNvPr id="1077" name="Google Shape;1077;p33"/>
          <p:cNvPicPr preferRelativeResize="0"/>
          <p:nvPr/>
        </p:nvPicPr>
        <p:blipFill rotWithShape="1">
          <a:blip r:embed="rId4">
            <a:alphaModFix/>
          </a:blip>
          <a:srcRect b="3466" l="33420" r="32330" t="51276"/>
          <a:stretch/>
        </p:blipFill>
        <p:spPr>
          <a:xfrm rot="234365">
            <a:off x="3821201" y="208525"/>
            <a:ext cx="1589425" cy="2165850"/>
          </a:xfrm>
          <a:prstGeom prst="rect">
            <a:avLst/>
          </a:prstGeom>
          <a:noFill/>
          <a:ln>
            <a:noFill/>
          </a:ln>
        </p:spPr>
      </p:pic>
      <p:sp>
        <p:nvSpPr>
          <p:cNvPr id="1078" name="Google Shape;1078;p33"/>
          <p:cNvSpPr/>
          <p:nvPr/>
        </p:nvSpPr>
        <p:spPr>
          <a:xfrm>
            <a:off x="1233875" y="777650"/>
            <a:ext cx="2064900" cy="891900"/>
          </a:xfrm>
          <a:prstGeom prst="cloudCallout">
            <a:avLst>
              <a:gd fmla="val 85348" name="adj1"/>
              <a:gd fmla="val -5177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t>I’m the best...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3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84" name="Google Shape;1084;p34"/>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085" name="Google Shape;1085;p34"/>
          <p:cNvSpPr txBox="1"/>
          <p:nvPr>
            <p:ph idx="4294967295" type="subTitle"/>
          </p:nvPr>
        </p:nvSpPr>
        <p:spPr>
          <a:xfrm>
            <a:off x="464725" y="1077275"/>
            <a:ext cx="8421300" cy="21612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Creating a List</a:t>
            </a:r>
            <a:endParaRPr b="0" i="0" sz="3600" u="none" cap="none" strike="noStrike">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Basic Operations with Lists</a:t>
            </a:r>
            <a:endParaRPr b="0" i="0" sz="3600" u="none" cap="none" strike="noStrike">
              <a:solidFill>
                <a:srgbClr val="0B5394"/>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91" name="Google Shape;1091;p3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092" name="Google Shape;1092;p35"/>
          <p:cNvSpPr txBox="1"/>
          <p:nvPr>
            <p:ph idx="4294967295" type="subTitle"/>
          </p:nvPr>
        </p:nvSpPr>
        <p:spPr>
          <a:xfrm>
            <a:off x="299525" y="800100"/>
            <a:ext cx="8577000" cy="626400"/>
          </a:xfrm>
          <a:prstGeom prst="rect">
            <a:avLst/>
          </a:prstGeom>
          <a:noFill/>
          <a:ln>
            <a:noFill/>
          </a:ln>
        </p:spPr>
        <p:txBody>
          <a:bodyPr anchorCtr="0" anchor="t" bIns="0" lIns="0" spcFirstLastPara="1" rIns="0" wrap="square" tIns="0">
            <a:noAutofit/>
          </a:bodyPr>
          <a:lstStyle/>
          <a:p>
            <a:pPr indent="-406400" lvl="0" marL="457200" marR="0" rtl="0" algn="just">
              <a:lnSpc>
                <a:spcPct val="110000"/>
              </a:lnSpc>
              <a:spcBef>
                <a:spcPts val="600"/>
              </a:spcBef>
              <a:spcAft>
                <a:spcPts val="0"/>
              </a:spcAft>
              <a:buClr>
                <a:srgbClr val="741B47"/>
              </a:buClr>
              <a:buSzPts val="2800"/>
              <a:buFont typeface="Montserrat Light"/>
              <a:buChar char="▸"/>
            </a:pPr>
            <a:r>
              <a:rPr lang="tr-TR" sz="2800">
                <a:solidFill>
                  <a:srgbClr val="434343"/>
                </a:solidFill>
                <a:latin typeface="Montserrat Light"/>
                <a:ea typeface="Montserrat Light"/>
                <a:cs typeface="Montserrat Light"/>
                <a:sym typeface="Montserrat Light"/>
              </a:rPr>
              <a:t>We have two basic ways to create a list.</a:t>
            </a:r>
            <a:endParaRPr b="0" i="0" sz="2800" u="none" cap="none" strike="noStrike">
              <a:solidFill>
                <a:schemeClr val="dk1"/>
              </a:solidFill>
              <a:latin typeface="Montserrat Light"/>
              <a:ea typeface="Montserrat Light"/>
              <a:cs typeface="Montserrat Light"/>
              <a:sym typeface="Montserrat Light"/>
            </a:endParaRPr>
          </a:p>
        </p:txBody>
      </p:sp>
      <p:sp>
        <p:nvSpPr>
          <p:cNvPr id="1093" name="Google Shape;1093;p35"/>
          <p:cNvSpPr txBox="1"/>
          <p:nvPr/>
        </p:nvSpPr>
        <p:spPr>
          <a:xfrm>
            <a:off x="194775" y="2851550"/>
            <a:ext cx="1937400" cy="1338900"/>
          </a:xfrm>
          <a:prstGeom prst="rect">
            <a:avLst/>
          </a:prstGeom>
          <a:solidFill>
            <a:srgbClr val="D9EAD3"/>
          </a:solidFill>
          <a:ln>
            <a:noFill/>
          </a:ln>
          <a:effectLst>
            <a:outerShdw blurRad="57150" rotWithShape="0" algn="bl" dir="5400000" dist="57150">
              <a:srgbClr val="000000">
                <a:alpha val="48630"/>
              </a:srgbClr>
            </a:outerShdw>
          </a:effectLst>
        </p:spPr>
        <p:txBody>
          <a:bodyPr anchorCtr="0" anchor="t" bIns="91425" lIns="91425" spcFirstLastPara="1" rIns="91425" wrap="square" tIns="91425">
            <a:noAutofit/>
          </a:bodyPr>
          <a:lstStyle/>
          <a:p>
            <a:pPr indent="-419100" lvl="0" marL="457200" marR="0" rtl="0" algn="l">
              <a:lnSpc>
                <a:spcPct val="110000"/>
              </a:lnSpc>
              <a:spcBef>
                <a:spcPts val="600"/>
              </a:spcBef>
              <a:spcAft>
                <a:spcPts val="0"/>
              </a:spcAft>
              <a:buClr>
                <a:srgbClr val="434343"/>
              </a:buClr>
              <a:buSzPts val="3000"/>
              <a:buFont typeface="Arial"/>
              <a:buChar char="●"/>
            </a:pPr>
            <a:r>
              <a:rPr lang="tr-TR" sz="3000">
                <a:solidFill>
                  <a:srgbClr val="434343"/>
                </a:solidFill>
                <a:highlight>
                  <a:srgbClr val="EFEFEF"/>
                </a:highlight>
                <a:latin typeface="Consolas"/>
                <a:ea typeface="Consolas"/>
                <a:cs typeface="Consolas"/>
                <a:sym typeface="Consolas"/>
              </a:rPr>
              <a:t>[]</a:t>
            </a:r>
            <a:endParaRPr b="0" i="0" sz="3000" u="none" cap="none" strike="noStrike">
              <a:solidFill>
                <a:srgbClr val="434343"/>
              </a:solidFill>
              <a:highlight>
                <a:srgbClr val="EFEFEF"/>
              </a:highlight>
              <a:latin typeface="Consolas"/>
              <a:ea typeface="Consolas"/>
              <a:cs typeface="Consolas"/>
              <a:sym typeface="Consolas"/>
            </a:endParaRPr>
          </a:p>
          <a:p>
            <a:pPr indent="-419100" lvl="0" marL="457200" marR="0" rtl="0" algn="l">
              <a:lnSpc>
                <a:spcPct val="110000"/>
              </a:lnSpc>
              <a:spcBef>
                <a:spcPts val="0"/>
              </a:spcBef>
              <a:spcAft>
                <a:spcPts val="0"/>
              </a:spcAft>
              <a:buClr>
                <a:srgbClr val="000000"/>
              </a:buClr>
              <a:buSzPts val="3000"/>
              <a:buFont typeface="Arial"/>
              <a:buChar char="●"/>
            </a:pPr>
            <a:r>
              <a:rPr lang="tr-TR" sz="3000">
                <a:solidFill>
                  <a:srgbClr val="FF00FF"/>
                </a:solidFill>
                <a:highlight>
                  <a:srgbClr val="EFEFEF"/>
                </a:highlight>
                <a:latin typeface="Consolas"/>
                <a:ea typeface="Consolas"/>
                <a:cs typeface="Consolas"/>
                <a:sym typeface="Consolas"/>
              </a:rPr>
              <a:t>list</a:t>
            </a:r>
            <a:r>
              <a:rPr lang="tr-TR" sz="3000">
                <a:solidFill>
                  <a:srgbClr val="434343"/>
                </a:solidFill>
                <a:highlight>
                  <a:srgbClr val="EFEFEF"/>
                </a:highlight>
                <a:latin typeface="Consolas"/>
                <a:ea typeface="Consolas"/>
                <a:cs typeface="Consolas"/>
                <a:sym typeface="Consolas"/>
              </a:rPr>
              <a:t>()</a:t>
            </a:r>
            <a:endParaRPr b="0" i="0" sz="3000" u="none" cap="none" strike="noStrike">
              <a:solidFill>
                <a:srgbClr val="0000FF"/>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43434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99" name="Google Shape;1099;p3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100" name="Google Shape;1100;p36"/>
          <p:cNvSpPr txBox="1"/>
          <p:nvPr>
            <p:ph idx="4294967295" type="subTitle"/>
          </p:nvPr>
        </p:nvSpPr>
        <p:spPr>
          <a:xfrm>
            <a:off x="451925" y="800100"/>
            <a:ext cx="8136900" cy="837000"/>
          </a:xfrm>
          <a:prstGeom prst="rect">
            <a:avLst/>
          </a:prstGeom>
          <a:noFill/>
          <a:ln>
            <a:noFill/>
          </a:ln>
        </p:spPr>
        <p:txBody>
          <a:bodyPr anchorCtr="0" anchor="t" bIns="0" lIns="0" spcFirstLastPara="1" rIns="0" wrap="square" tIns="0">
            <a:noAutofit/>
          </a:bodyPr>
          <a:lstStyle/>
          <a:p>
            <a:pPr indent="-406400" lvl="0" marL="457200" marR="0" rtl="0" algn="just">
              <a:lnSpc>
                <a:spcPct val="110000"/>
              </a:lnSpc>
              <a:spcBef>
                <a:spcPts val="600"/>
              </a:spcBef>
              <a:spcAft>
                <a:spcPts val="0"/>
              </a:spcAft>
              <a:buClr>
                <a:srgbClr val="741B47"/>
              </a:buClr>
              <a:buSzPts val="2800"/>
              <a:buFont typeface="Montserrat Light"/>
              <a:buChar char="▸"/>
            </a:pPr>
            <a:r>
              <a:rPr lang="tr-TR" sz="2800">
                <a:solidFill>
                  <a:srgbClr val="434343"/>
                </a:solidFill>
                <a:latin typeface="Montserrat Light"/>
                <a:ea typeface="Montserrat Light"/>
                <a:cs typeface="Montserrat Light"/>
                <a:sym typeface="Montserrat Light"/>
              </a:rPr>
              <a:t>The output :</a:t>
            </a:r>
            <a:endParaRPr b="0" i="0" sz="2800" u="none" cap="none" strike="noStrike">
              <a:solidFill>
                <a:schemeClr val="dk1"/>
              </a:solidFill>
              <a:latin typeface="Montserrat Light"/>
              <a:ea typeface="Montserrat Light"/>
              <a:cs typeface="Montserrat Light"/>
              <a:sym typeface="Montserrat Light"/>
            </a:endParaRPr>
          </a:p>
        </p:txBody>
      </p:sp>
      <p:sp>
        <p:nvSpPr>
          <p:cNvPr id="1101" name="Google Shape;1101;p36"/>
          <p:cNvSpPr txBox="1"/>
          <p:nvPr/>
        </p:nvSpPr>
        <p:spPr>
          <a:xfrm>
            <a:off x="194775" y="2851550"/>
            <a:ext cx="1937400" cy="1338900"/>
          </a:xfrm>
          <a:prstGeom prst="rect">
            <a:avLst/>
          </a:prstGeom>
          <a:solidFill>
            <a:srgbClr val="D9EAD3"/>
          </a:solidFill>
          <a:ln>
            <a:noFill/>
          </a:ln>
          <a:effectLst>
            <a:outerShdw blurRad="57150" rotWithShape="0" algn="bl" dir="5400000" dist="57150">
              <a:srgbClr val="000000">
                <a:alpha val="48630"/>
              </a:srgbClr>
            </a:outerShdw>
          </a:effectLst>
        </p:spPr>
        <p:txBody>
          <a:bodyPr anchorCtr="0" anchor="t" bIns="91425" lIns="91425" spcFirstLastPara="1" rIns="91425" wrap="square" tIns="91425">
            <a:noAutofit/>
          </a:bodyPr>
          <a:lstStyle/>
          <a:p>
            <a:pPr indent="-419100" lvl="0" marL="457200" marR="0" rtl="0" algn="l">
              <a:lnSpc>
                <a:spcPct val="110000"/>
              </a:lnSpc>
              <a:spcBef>
                <a:spcPts val="600"/>
              </a:spcBef>
              <a:spcAft>
                <a:spcPts val="0"/>
              </a:spcAft>
              <a:buClr>
                <a:srgbClr val="434343"/>
              </a:buClr>
              <a:buSzPts val="3000"/>
              <a:buFont typeface="Arial"/>
              <a:buChar char="●"/>
            </a:pPr>
            <a:r>
              <a:rPr lang="tr-TR" sz="3000">
                <a:solidFill>
                  <a:srgbClr val="434343"/>
                </a:solidFill>
                <a:highlight>
                  <a:srgbClr val="EFEFEF"/>
                </a:highlight>
                <a:latin typeface="Consolas"/>
                <a:ea typeface="Consolas"/>
                <a:cs typeface="Consolas"/>
                <a:sym typeface="Consolas"/>
              </a:rPr>
              <a:t>[]</a:t>
            </a:r>
            <a:endParaRPr b="0" i="0" sz="3000" u="none" cap="none" strike="noStrike">
              <a:solidFill>
                <a:srgbClr val="434343"/>
              </a:solidFill>
              <a:highlight>
                <a:srgbClr val="EFEFEF"/>
              </a:highlight>
              <a:latin typeface="Consolas"/>
              <a:ea typeface="Consolas"/>
              <a:cs typeface="Consolas"/>
              <a:sym typeface="Consolas"/>
            </a:endParaRPr>
          </a:p>
          <a:p>
            <a:pPr indent="-419100" lvl="0" marL="457200" marR="0" rtl="0" algn="l">
              <a:lnSpc>
                <a:spcPct val="110000"/>
              </a:lnSpc>
              <a:spcBef>
                <a:spcPts val="0"/>
              </a:spcBef>
              <a:spcAft>
                <a:spcPts val="0"/>
              </a:spcAft>
              <a:buClr>
                <a:srgbClr val="000000"/>
              </a:buClr>
              <a:buSzPts val="3000"/>
              <a:buFont typeface="Arial"/>
              <a:buChar char="●"/>
            </a:pPr>
            <a:r>
              <a:rPr lang="tr-TR" sz="3000">
                <a:solidFill>
                  <a:srgbClr val="FF00FF"/>
                </a:solidFill>
                <a:highlight>
                  <a:srgbClr val="EFEFEF"/>
                </a:highlight>
                <a:latin typeface="Consolas"/>
                <a:ea typeface="Consolas"/>
                <a:cs typeface="Consolas"/>
                <a:sym typeface="Consolas"/>
              </a:rPr>
              <a:t>list</a:t>
            </a:r>
            <a:r>
              <a:rPr lang="tr-TR" sz="3000">
                <a:solidFill>
                  <a:srgbClr val="434343"/>
                </a:solidFill>
                <a:highlight>
                  <a:srgbClr val="EFEFEF"/>
                </a:highlight>
                <a:latin typeface="Consolas"/>
                <a:ea typeface="Consolas"/>
                <a:cs typeface="Consolas"/>
                <a:sym typeface="Consolas"/>
              </a:rPr>
              <a:t>()</a:t>
            </a:r>
            <a:endParaRPr b="0" i="0" sz="3000" u="none" cap="none" strike="noStrike">
              <a:solidFill>
                <a:srgbClr val="0000FF"/>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434343"/>
              </a:solidFill>
              <a:latin typeface="Montserrat"/>
              <a:ea typeface="Montserrat"/>
              <a:cs typeface="Montserrat"/>
              <a:sym typeface="Montserrat"/>
            </a:endParaRPr>
          </a:p>
        </p:txBody>
      </p:sp>
      <p:sp>
        <p:nvSpPr>
          <p:cNvPr id="1102" name="Google Shape;1102;p36"/>
          <p:cNvSpPr txBox="1"/>
          <p:nvPr/>
        </p:nvSpPr>
        <p:spPr>
          <a:xfrm>
            <a:off x="3031150" y="2280775"/>
            <a:ext cx="5895000" cy="161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list_1 = [</a:t>
            </a:r>
            <a:r>
              <a:rPr lang="tr-TR" sz="2000">
                <a:solidFill>
                  <a:srgbClr val="FF0000"/>
                </a:solidFill>
                <a:latin typeface="Consolas"/>
                <a:ea typeface="Consolas"/>
                <a:cs typeface="Consolas"/>
                <a:sym typeface="Consolas"/>
              </a:rPr>
              <a:t>'h'</a:t>
            </a:r>
            <a:r>
              <a:rPr lang="tr-TR" sz="2000">
                <a:solidFill>
                  <a:srgbClr val="434343"/>
                </a:solidFill>
                <a:latin typeface="Consolas"/>
                <a:ea typeface="Consolas"/>
                <a:cs typeface="Consolas"/>
                <a:sym typeface="Consolas"/>
              </a:rPr>
              <a:t>,</a:t>
            </a:r>
            <a:r>
              <a:rPr lang="tr-TR" sz="2000">
                <a:solidFill>
                  <a:srgbClr val="FF0000"/>
                </a:solidFill>
                <a:latin typeface="Consolas"/>
                <a:ea typeface="Consolas"/>
                <a:cs typeface="Consolas"/>
                <a:sym typeface="Consolas"/>
              </a:rPr>
              <a:t> 'a'</a:t>
            </a:r>
            <a:r>
              <a:rPr lang="tr-TR" sz="2000">
                <a:solidFill>
                  <a:srgbClr val="434343"/>
                </a:solidFill>
                <a:latin typeface="Consolas"/>
                <a:ea typeface="Consolas"/>
                <a:cs typeface="Consolas"/>
                <a:sym typeface="Consolas"/>
              </a:rPr>
              <a:t>,</a:t>
            </a:r>
            <a:r>
              <a:rPr lang="tr-TR" sz="2000">
                <a:solidFill>
                  <a:srgbClr val="FF0000"/>
                </a:solidFill>
                <a:latin typeface="Consolas"/>
                <a:ea typeface="Consolas"/>
                <a:cs typeface="Consolas"/>
                <a:sym typeface="Consolas"/>
              </a:rPr>
              <a:t> 'p'</a:t>
            </a:r>
            <a:r>
              <a:rPr lang="tr-TR" sz="2000">
                <a:solidFill>
                  <a:srgbClr val="434343"/>
                </a:solidFill>
                <a:latin typeface="Consolas"/>
                <a:ea typeface="Consolas"/>
                <a:cs typeface="Consolas"/>
                <a:sym typeface="Consolas"/>
              </a:rPr>
              <a:t>,</a:t>
            </a:r>
            <a:r>
              <a:rPr lang="tr-TR" sz="2000">
                <a:solidFill>
                  <a:srgbClr val="FF0000"/>
                </a:solidFill>
                <a:latin typeface="Consolas"/>
                <a:ea typeface="Consolas"/>
                <a:cs typeface="Consolas"/>
                <a:sym typeface="Consolas"/>
              </a:rPr>
              <a:t> 'p'</a:t>
            </a:r>
            <a:r>
              <a:rPr lang="tr-TR" sz="2000">
                <a:solidFill>
                  <a:srgbClr val="434343"/>
                </a:solidFill>
                <a:latin typeface="Consolas"/>
                <a:ea typeface="Consolas"/>
                <a:cs typeface="Consolas"/>
                <a:sym typeface="Consolas"/>
              </a:rPr>
              <a:t>,</a:t>
            </a:r>
            <a:r>
              <a:rPr lang="tr-TR" sz="2000">
                <a:solidFill>
                  <a:srgbClr val="FF0000"/>
                </a:solidFill>
                <a:latin typeface="Consolas"/>
                <a:ea typeface="Consolas"/>
                <a:cs typeface="Consolas"/>
                <a:sym typeface="Consolas"/>
              </a:rPr>
              <a:t> 'y'</a:t>
            </a:r>
            <a:r>
              <a:rPr lang="tr-TR" sz="2000">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word =</a:t>
            </a:r>
            <a:r>
              <a:rPr lang="tr-TR" sz="2000">
                <a:solidFill>
                  <a:srgbClr val="0000FF"/>
                </a:solidFill>
                <a:latin typeface="Consolas"/>
                <a:ea typeface="Consolas"/>
                <a:cs typeface="Consolas"/>
                <a:sym typeface="Consolas"/>
              </a:rPr>
              <a:t> </a:t>
            </a:r>
            <a:r>
              <a:rPr b="0" i="0" lang="tr-TR" sz="2000" u="none" cap="none" strike="noStrike">
                <a:solidFill>
                  <a:srgbClr val="FF0000"/>
                </a:solidFill>
                <a:latin typeface="Consolas"/>
                <a:ea typeface="Consolas"/>
                <a:cs typeface="Consolas"/>
                <a:sym typeface="Consolas"/>
              </a:rPr>
              <a:t>'</a:t>
            </a:r>
            <a:r>
              <a:rPr lang="tr-TR" sz="2000">
                <a:solidFill>
                  <a:srgbClr val="FF0000"/>
                </a:solidFill>
                <a:latin typeface="Consolas"/>
                <a:ea typeface="Consolas"/>
                <a:cs typeface="Consolas"/>
                <a:sym typeface="Consolas"/>
              </a:rPr>
              <a:t>happy</a:t>
            </a:r>
            <a:r>
              <a:rPr b="0" i="0" lang="tr-TR" sz="2000" u="none" cap="none" strike="noStrike">
                <a:solidFill>
                  <a:srgbClr val="FF0000"/>
                </a:solidFill>
                <a:latin typeface="Consolas"/>
                <a:ea typeface="Consolas"/>
                <a:cs typeface="Consolas"/>
                <a:sym typeface="Consolas"/>
              </a:rPr>
              <a:t>'</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list_2 = </a:t>
            </a:r>
            <a:r>
              <a:rPr lang="tr-TR" sz="2000">
                <a:solidFill>
                  <a:srgbClr val="FF00FF"/>
                </a:solidFill>
                <a:latin typeface="Consolas"/>
                <a:ea typeface="Consolas"/>
                <a:cs typeface="Consolas"/>
                <a:sym typeface="Consolas"/>
              </a:rPr>
              <a:t>list</a:t>
            </a:r>
            <a:r>
              <a:rPr lang="tr-TR" sz="2000">
                <a:solidFill>
                  <a:srgbClr val="434343"/>
                </a:solidFill>
                <a:latin typeface="Consolas"/>
                <a:ea typeface="Consolas"/>
                <a:cs typeface="Consolas"/>
                <a:sym typeface="Consolas"/>
              </a:rPr>
              <a:t>(word)</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list_1</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list_2</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103" name="Google Shape;1103;p36"/>
          <p:cNvSpPr txBox="1"/>
          <p:nvPr/>
        </p:nvSpPr>
        <p:spPr>
          <a:xfrm>
            <a:off x="3031150" y="4046675"/>
            <a:ext cx="5895000" cy="9063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['h', 'a', 'p', 'p', 'y']</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['h', 'a', 'p', 'p', 'y']</a:t>
            </a:r>
            <a:endParaRPr sz="2000">
              <a:solidFill>
                <a:srgbClr val="434343"/>
              </a:solidFill>
              <a:latin typeface="Consolas"/>
              <a:ea typeface="Consolas"/>
              <a:cs typeface="Consolas"/>
              <a:sym typeface="Consolas"/>
            </a:endParaRPr>
          </a:p>
        </p:txBody>
      </p:sp>
      <p:pic>
        <p:nvPicPr>
          <p:cNvPr descr="Arrow Slight curve" id="1104" name="Google Shape;1104;p36"/>
          <p:cNvPicPr preferRelativeResize="0"/>
          <p:nvPr/>
        </p:nvPicPr>
        <p:blipFill rotWithShape="1">
          <a:blip r:embed="rId3">
            <a:alphaModFix/>
          </a:blip>
          <a:srcRect b="0" l="0" r="0" t="0"/>
          <a:stretch/>
        </p:blipFill>
        <p:spPr>
          <a:xfrm>
            <a:off x="2197750" y="3349473"/>
            <a:ext cx="622391" cy="4686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ctrTitle"/>
          </p:nvPr>
        </p:nvSpPr>
        <p:spPr>
          <a:xfrm>
            <a:off x="933450" y="1943100"/>
            <a:ext cx="6848400" cy="97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Searching a String</a:t>
            </a:r>
            <a:endParaRPr>
              <a:solidFill>
                <a:srgbClr val="409CD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10" name="Google Shape;1110;p3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r>
              <a:rPr lang="tr-TR" sz="3300">
                <a:solidFill>
                  <a:srgbClr val="741B47"/>
                </a:solidFill>
                <a:latin typeface="Montserrat"/>
                <a:ea typeface="Montserrat"/>
                <a:cs typeface="Montserrat"/>
                <a:sym typeface="Montserrat"/>
              </a:rPr>
              <a:t> (review of pre-class)</a:t>
            </a:r>
            <a:endParaRPr sz="3300">
              <a:solidFill>
                <a:srgbClr val="419DD3"/>
              </a:solidFill>
              <a:latin typeface="Montserrat"/>
              <a:ea typeface="Montserrat"/>
              <a:cs typeface="Montserrat"/>
              <a:sym typeface="Montserrat"/>
            </a:endParaRPr>
          </a:p>
        </p:txBody>
      </p:sp>
      <p:sp>
        <p:nvSpPr>
          <p:cNvPr id="1111" name="Google Shape;1111;p37"/>
          <p:cNvSpPr txBox="1"/>
          <p:nvPr>
            <p:ph idx="4294967295" type="subTitle"/>
          </p:nvPr>
        </p:nvSpPr>
        <p:spPr>
          <a:xfrm>
            <a:off x="220025" y="800200"/>
            <a:ext cx="83211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0" i="0" lang="tr-TR" sz="2200" u="none" cap="none" strike="noStrike">
                <a:solidFill>
                  <a:srgbClr val="434343"/>
                </a:solidFill>
                <a:latin typeface="Montserrat Light"/>
                <a:ea typeface="Montserrat Light"/>
                <a:cs typeface="Montserrat Light"/>
                <a:sym typeface="Montserrat Light"/>
              </a:rPr>
              <a:t>Here is example of creating a </a:t>
            </a:r>
            <a:r>
              <a:rPr lang="tr-TR" sz="2200">
                <a:solidFill>
                  <a:srgbClr val="434343"/>
                </a:solidFill>
                <a:highlight>
                  <a:srgbClr val="EFEFEF"/>
                </a:highlight>
                <a:latin typeface="Consolas"/>
                <a:ea typeface="Consolas"/>
                <a:cs typeface="Consolas"/>
                <a:sym typeface="Consolas"/>
              </a:rPr>
              <a:t>list</a:t>
            </a:r>
            <a:r>
              <a:rPr lang="tr-TR" sz="2200">
                <a:solidFill>
                  <a:srgbClr val="434343"/>
                </a:solidFill>
                <a:latin typeface="Montserrat Light"/>
                <a:ea typeface="Montserrat Light"/>
                <a:cs typeface="Montserrat Light"/>
                <a:sym typeface="Montserrat Light"/>
              </a:rPr>
              <a:t> </a:t>
            </a:r>
            <a:r>
              <a:rPr b="0" i="0" lang="tr-TR" sz="2200" u="none" cap="none" strike="noStrike">
                <a:solidFill>
                  <a:srgbClr val="434343"/>
                </a:solidFill>
                <a:latin typeface="Montserrat Light"/>
                <a:ea typeface="Montserrat Light"/>
                <a:cs typeface="Montserrat Light"/>
                <a:sym typeface="Montserrat Light"/>
              </a:rPr>
              <a:t>:</a:t>
            </a:r>
            <a:endParaRPr b="0" i="0" sz="2200" u="none" cap="none" strike="noStrike">
              <a:solidFill>
                <a:srgbClr val="434343"/>
              </a:solidFill>
              <a:latin typeface="Montserrat Light"/>
              <a:ea typeface="Montserrat Light"/>
              <a:cs typeface="Montserrat Light"/>
              <a:sym typeface="Montserrat Light"/>
            </a:endParaRPr>
          </a:p>
        </p:txBody>
      </p:sp>
      <p:pic>
        <p:nvPicPr>
          <p:cNvPr id="1112" name="Google Shape;1112;p37"/>
          <p:cNvPicPr preferRelativeResize="0"/>
          <p:nvPr/>
        </p:nvPicPr>
        <p:blipFill>
          <a:blip r:embed="rId3">
            <a:alphaModFix/>
          </a:blip>
          <a:stretch>
            <a:fillRect/>
          </a:stretch>
        </p:blipFill>
        <p:spPr>
          <a:xfrm>
            <a:off x="152400" y="1359400"/>
            <a:ext cx="8839200" cy="8796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18" name="Google Shape;1118;p38"/>
          <p:cNvSpPr txBox="1"/>
          <p:nvPr>
            <p:ph idx="4294967295" type="subTitle"/>
          </p:nvPr>
        </p:nvSpPr>
        <p:spPr>
          <a:xfrm>
            <a:off x="220025" y="800200"/>
            <a:ext cx="8321100" cy="559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0" i="0" lang="tr-TR" sz="2200" u="none" cap="none" strike="noStrike">
                <a:solidFill>
                  <a:srgbClr val="434343"/>
                </a:solidFill>
                <a:latin typeface="Montserrat Light"/>
                <a:ea typeface="Montserrat Light"/>
                <a:cs typeface="Montserrat Light"/>
                <a:sym typeface="Montserrat Light"/>
              </a:rPr>
              <a:t>Here is another example of creating a </a:t>
            </a:r>
            <a:r>
              <a:rPr lang="tr-TR" sz="2200">
                <a:solidFill>
                  <a:srgbClr val="434343"/>
                </a:solidFill>
                <a:highlight>
                  <a:srgbClr val="EFEFEF"/>
                </a:highlight>
                <a:latin typeface="Consolas"/>
                <a:ea typeface="Consolas"/>
                <a:cs typeface="Consolas"/>
                <a:sym typeface="Consolas"/>
              </a:rPr>
              <a:t>list</a:t>
            </a:r>
            <a:r>
              <a:rPr lang="tr-TR" sz="2200">
                <a:solidFill>
                  <a:srgbClr val="434343"/>
                </a:solidFill>
                <a:latin typeface="Montserrat Light"/>
                <a:ea typeface="Montserrat Light"/>
                <a:cs typeface="Montserrat Light"/>
                <a:sym typeface="Montserrat Light"/>
              </a:rPr>
              <a:t> </a:t>
            </a:r>
            <a:r>
              <a:rPr b="0" i="0" lang="tr-TR" sz="2200" u="none" cap="none" strike="noStrike">
                <a:solidFill>
                  <a:srgbClr val="434343"/>
                </a:solidFill>
                <a:latin typeface="Montserrat Light"/>
                <a:ea typeface="Montserrat Light"/>
                <a:cs typeface="Montserrat Light"/>
                <a:sym typeface="Montserrat Light"/>
              </a:rPr>
              <a:t>:</a:t>
            </a:r>
            <a:endParaRPr b="0" i="0" sz="2200" u="none" cap="none" strike="noStrike">
              <a:solidFill>
                <a:srgbClr val="434343"/>
              </a:solidFill>
              <a:latin typeface="Montserrat Light"/>
              <a:ea typeface="Montserrat Light"/>
              <a:cs typeface="Montserrat Light"/>
              <a:sym typeface="Montserrat Light"/>
            </a:endParaRPr>
          </a:p>
        </p:txBody>
      </p:sp>
      <p:pic>
        <p:nvPicPr>
          <p:cNvPr id="1119" name="Google Shape;1119;p38"/>
          <p:cNvPicPr preferRelativeResize="0"/>
          <p:nvPr/>
        </p:nvPicPr>
        <p:blipFill>
          <a:blip r:embed="rId3">
            <a:alphaModFix/>
          </a:blip>
          <a:stretch>
            <a:fillRect/>
          </a:stretch>
        </p:blipFill>
        <p:spPr>
          <a:xfrm>
            <a:off x="152400" y="1359400"/>
            <a:ext cx="8839200" cy="879618"/>
          </a:xfrm>
          <a:prstGeom prst="rect">
            <a:avLst/>
          </a:prstGeom>
          <a:noFill/>
          <a:ln>
            <a:noFill/>
          </a:ln>
        </p:spPr>
      </p:pic>
      <p:pic>
        <p:nvPicPr>
          <p:cNvPr id="1120" name="Google Shape;1120;p38"/>
          <p:cNvPicPr preferRelativeResize="0"/>
          <p:nvPr/>
        </p:nvPicPr>
        <p:blipFill>
          <a:blip r:embed="rId4">
            <a:alphaModFix/>
          </a:blip>
          <a:stretch>
            <a:fillRect/>
          </a:stretch>
        </p:blipFill>
        <p:spPr>
          <a:xfrm>
            <a:off x="152400" y="2391418"/>
            <a:ext cx="8839202" cy="512348"/>
          </a:xfrm>
          <a:prstGeom prst="rect">
            <a:avLst/>
          </a:prstGeom>
          <a:noFill/>
          <a:ln>
            <a:noFill/>
          </a:ln>
        </p:spPr>
      </p:pic>
      <p:pic>
        <p:nvPicPr>
          <p:cNvPr id="1121" name="Google Shape;1121;p38"/>
          <p:cNvPicPr preferRelativeResize="0"/>
          <p:nvPr/>
        </p:nvPicPr>
        <p:blipFill>
          <a:blip r:embed="rId5">
            <a:alphaModFix/>
          </a:blip>
          <a:stretch>
            <a:fillRect/>
          </a:stretch>
        </p:blipFill>
        <p:spPr>
          <a:xfrm>
            <a:off x="152400" y="3073325"/>
            <a:ext cx="8839198" cy="1534728"/>
          </a:xfrm>
          <a:prstGeom prst="rect">
            <a:avLst/>
          </a:prstGeom>
          <a:noFill/>
          <a:ln cap="flat" cmpd="sng" w="19050">
            <a:solidFill>
              <a:srgbClr val="073763"/>
            </a:solidFill>
            <a:prstDash val="solid"/>
            <a:round/>
            <a:headEnd len="sm" w="sm" type="none"/>
            <a:tailEnd len="sm" w="sm" type="none"/>
          </a:ln>
          <a:effectLst>
            <a:outerShdw blurRad="57150" rotWithShape="0" algn="bl" dir="5400000" dist="19050">
              <a:srgbClr val="000000">
                <a:alpha val="50000"/>
              </a:srgbClr>
            </a:outerShdw>
          </a:effectLst>
        </p:spPr>
      </p:pic>
      <p:sp>
        <p:nvSpPr>
          <p:cNvPr id="1122" name="Google Shape;1122;p3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r>
              <a:rPr lang="tr-TR" sz="3300">
                <a:solidFill>
                  <a:srgbClr val="741B47"/>
                </a:solidFill>
                <a:latin typeface="Montserrat"/>
                <a:ea typeface="Montserrat"/>
                <a:cs typeface="Montserrat"/>
                <a:sym typeface="Montserrat"/>
              </a:rPr>
              <a:t> (review of pre-class)</a:t>
            </a:r>
            <a:endParaRPr sz="3300">
              <a:solidFill>
                <a:srgbClr val="419DD3"/>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28" name="Google Shape;1128;p39"/>
          <p:cNvSpPr txBox="1"/>
          <p:nvPr>
            <p:ph idx="4294967295" type="subTitle"/>
          </p:nvPr>
        </p:nvSpPr>
        <p:spPr>
          <a:xfrm>
            <a:off x="299525" y="800100"/>
            <a:ext cx="8577000" cy="1430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components of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are not limited to a single data type.</a:t>
            </a:r>
            <a:endParaRPr b="0" i="0" sz="2400" u="none" cap="none" strike="noStrike">
              <a:solidFill>
                <a:srgbClr val="434343"/>
              </a:solidFill>
              <a:latin typeface="Montserrat Light"/>
              <a:ea typeface="Montserrat Light"/>
              <a:cs typeface="Montserrat Light"/>
              <a:sym typeface="Montserrat Light"/>
            </a:endParaRPr>
          </a:p>
          <a:p>
            <a:pPr indent="-381000" lvl="0" marL="457200" marR="0" rtl="0" algn="just">
              <a:lnSpc>
                <a:spcPct val="110000"/>
              </a:lnSpc>
              <a:spcBef>
                <a:spcPts val="600"/>
              </a:spcBef>
              <a:spcAft>
                <a:spcPts val="0"/>
              </a:spcAft>
              <a:buClr>
                <a:srgbClr val="741B47"/>
              </a:buClr>
              <a:buSzPts val="2400"/>
              <a:buFont typeface="Montserrat Light"/>
              <a:buChar char="▸"/>
            </a:pPr>
            <a:r>
              <a:rPr b="0" i="0" lang="tr-TR" sz="2400" u="none" cap="none" strike="noStrike">
                <a:solidFill>
                  <a:srgbClr val="434343"/>
                </a:solidFill>
                <a:latin typeface="Montserrat Light"/>
                <a:ea typeface="Montserrat Light"/>
                <a:cs typeface="Montserrat Light"/>
                <a:sym typeface="Montserrat Light"/>
              </a:rPr>
              <a:t>Here </a:t>
            </a:r>
            <a:r>
              <a:rPr lang="tr-TR" sz="2400">
                <a:solidFill>
                  <a:srgbClr val="434343"/>
                </a:solidFill>
                <a:latin typeface="Montserrat Light"/>
                <a:ea typeface="Montserrat Light"/>
                <a:cs typeface="Montserrat Light"/>
                <a:sym typeface="Montserrat Light"/>
              </a:rPr>
              <a:t>is an example</a:t>
            </a:r>
            <a:r>
              <a:rPr b="0" i="0" lang="tr-TR" sz="2400" u="none" cap="none" strike="noStrike">
                <a:solidFill>
                  <a:srgbClr val="434343"/>
                </a:solidFill>
                <a:latin typeface="Montserrat Light"/>
                <a:ea typeface="Montserrat Light"/>
                <a:cs typeface="Montserrat Light"/>
                <a:sym typeface="Montserrat Light"/>
              </a:rPr>
              <a:t> :</a:t>
            </a:r>
            <a:endParaRPr b="0" i="0" sz="2400" u="none" cap="none" strike="noStrike">
              <a:solidFill>
                <a:schemeClr val="dk1"/>
              </a:solidFill>
              <a:latin typeface="Montserrat Light"/>
              <a:ea typeface="Montserrat Light"/>
              <a:cs typeface="Montserrat Light"/>
              <a:sym typeface="Montserrat Light"/>
            </a:endParaRPr>
          </a:p>
        </p:txBody>
      </p:sp>
      <p:sp>
        <p:nvSpPr>
          <p:cNvPr id="1129" name="Google Shape;1129;p39"/>
          <p:cNvSpPr txBox="1"/>
          <p:nvPr/>
        </p:nvSpPr>
        <p:spPr>
          <a:xfrm>
            <a:off x="196150" y="2453600"/>
            <a:ext cx="8577000" cy="927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mixed_list = [11, </a:t>
            </a:r>
            <a:r>
              <a:rPr lang="tr-TR" sz="2000">
                <a:solidFill>
                  <a:srgbClr val="FF0000"/>
                </a:solidFill>
                <a:latin typeface="Consolas"/>
                <a:ea typeface="Consolas"/>
                <a:cs typeface="Consolas"/>
                <a:sym typeface="Consolas"/>
              </a:rPr>
              <a:t>'Joseph'</a:t>
            </a:r>
            <a:r>
              <a:rPr lang="tr-TR" sz="2000">
                <a:solidFill>
                  <a:srgbClr val="434343"/>
                </a:solidFill>
                <a:latin typeface="Consolas"/>
                <a:ea typeface="Consolas"/>
                <a:cs typeface="Consolas"/>
                <a:sym typeface="Consolas"/>
              </a:rPr>
              <a:t>, </a:t>
            </a:r>
            <a:r>
              <a:rPr lang="tr-TR" sz="2000">
                <a:solidFill>
                  <a:srgbClr val="6AA84F"/>
                </a:solidFill>
                <a:latin typeface="Consolas"/>
                <a:ea typeface="Consolas"/>
                <a:cs typeface="Consolas"/>
                <a:sym typeface="Consolas"/>
              </a:rPr>
              <a:t>False</a:t>
            </a:r>
            <a:r>
              <a:rPr lang="tr-TR" sz="2000">
                <a:solidFill>
                  <a:srgbClr val="434343"/>
                </a:solidFill>
                <a:latin typeface="Consolas"/>
                <a:ea typeface="Consolas"/>
                <a:cs typeface="Consolas"/>
                <a:sym typeface="Consolas"/>
              </a:rPr>
              <a:t>, 3.14, </a:t>
            </a:r>
            <a:r>
              <a:rPr lang="tr-TR" sz="2000">
                <a:solidFill>
                  <a:srgbClr val="6AA84F"/>
                </a:solidFill>
                <a:latin typeface="Consolas"/>
                <a:ea typeface="Consolas"/>
                <a:cs typeface="Consolas"/>
                <a:sym typeface="Consolas"/>
              </a:rPr>
              <a:t>None</a:t>
            </a:r>
            <a:r>
              <a:rPr lang="tr-TR" sz="2000">
                <a:solidFill>
                  <a:srgbClr val="434343"/>
                </a:solidFill>
                <a:latin typeface="Consolas"/>
                <a:ea typeface="Consolas"/>
                <a:cs typeface="Consolas"/>
                <a:sym typeface="Consolas"/>
              </a:rPr>
              <a:t>, [1, 2, 3]]</a:t>
            </a:r>
            <a:endParaRPr b="0" i="0" sz="2000" u="none" cap="none" strike="noStrike">
              <a:solidFill>
                <a:srgbClr val="434343"/>
              </a:solidFill>
              <a:latin typeface="Consolas"/>
              <a:ea typeface="Consolas"/>
              <a:cs typeface="Consolas"/>
              <a:sym typeface="Consolas"/>
            </a:endParaRPr>
          </a:p>
        </p:txBody>
      </p:sp>
      <p:sp>
        <p:nvSpPr>
          <p:cNvPr id="1130" name="Google Shape;1130;p3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131" name="Google Shape;1131;p39"/>
          <p:cNvSpPr/>
          <p:nvPr/>
        </p:nvSpPr>
        <p:spPr>
          <a:xfrm>
            <a:off x="1760025" y="3723475"/>
            <a:ext cx="816900" cy="468600"/>
          </a:xfrm>
          <a:prstGeom prst="wedgeRectCallout">
            <a:avLst>
              <a:gd fmla="val 24738" name="adj1"/>
              <a:gd fmla="val -170262"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int</a:t>
            </a:r>
            <a:endParaRPr i="0" sz="1400" u="none" cap="none" strike="noStrike">
              <a:solidFill>
                <a:srgbClr val="000000"/>
              </a:solidFill>
              <a:highlight>
                <a:srgbClr val="EFEFEF"/>
              </a:highlight>
              <a:latin typeface="Consolas"/>
              <a:ea typeface="Consolas"/>
              <a:cs typeface="Consolas"/>
              <a:sym typeface="Consolas"/>
            </a:endParaRPr>
          </a:p>
        </p:txBody>
      </p:sp>
      <p:sp>
        <p:nvSpPr>
          <p:cNvPr id="1132" name="Google Shape;1132;p39"/>
          <p:cNvSpPr/>
          <p:nvPr/>
        </p:nvSpPr>
        <p:spPr>
          <a:xfrm>
            <a:off x="2750625" y="3723475"/>
            <a:ext cx="816900" cy="468600"/>
          </a:xfrm>
          <a:prstGeom prst="wedgeRectCallout">
            <a:avLst>
              <a:gd fmla="val 24738" name="adj1"/>
              <a:gd fmla="val -170262"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str</a:t>
            </a:r>
            <a:endParaRPr i="0" sz="1400" u="none" cap="none" strike="noStrike">
              <a:solidFill>
                <a:srgbClr val="000000"/>
              </a:solidFill>
              <a:highlight>
                <a:srgbClr val="EFEFEF"/>
              </a:highlight>
              <a:latin typeface="Consolas"/>
              <a:ea typeface="Consolas"/>
              <a:cs typeface="Consolas"/>
              <a:sym typeface="Consolas"/>
            </a:endParaRPr>
          </a:p>
        </p:txBody>
      </p:sp>
      <p:sp>
        <p:nvSpPr>
          <p:cNvPr id="1133" name="Google Shape;1133;p39"/>
          <p:cNvSpPr/>
          <p:nvPr/>
        </p:nvSpPr>
        <p:spPr>
          <a:xfrm>
            <a:off x="3817425" y="3723475"/>
            <a:ext cx="889200" cy="468600"/>
          </a:xfrm>
          <a:prstGeom prst="wedgeRectCallout">
            <a:avLst>
              <a:gd fmla="val 24738" name="adj1"/>
              <a:gd fmla="val -170262"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bool</a:t>
            </a:r>
            <a:endParaRPr i="0" sz="1400" u="none" cap="none" strike="noStrike">
              <a:solidFill>
                <a:srgbClr val="000000"/>
              </a:solidFill>
              <a:highlight>
                <a:srgbClr val="EFEFEF"/>
              </a:highlight>
              <a:latin typeface="Consolas"/>
              <a:ea typeface="Consolas"/>
              <a:cs typeface="Consolas"/>
              <a:sym typeface="Consolas"/>
            </a:endParaRPr>
          </a:p>
        </p:txBody>
      </p:sp>
      <p:sp>
        <p:nvSpPr>
          <p:cNvPr id="1134" name="Google Shape;1134;p39"/>
          <p:cNvSpPr/>
          <p:nvPr/>
        </p:nvSpPr>
        <p:spPr>
          <a:xfrm>
            <a:off x="5951025" y="3723475"/>
            <a:ext cx="1321800" cy="468600"/>
          </a:xfrm>
          <a:prstGeom prst="wedgeRectCallout">
            <a:avLst>
              <a:gd fmla="val -20635" name="adj1"/>
              <a:gd fmla="val -169297"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NoneType</a:t>
            </a:r>
            <a:endParaRPr i="0" sz="1400" u="none" cap="none" strike="noStrike">
              <a:solidFill>
                <a:srgbClr val="000000"/>
              </a:solidFill>
              <a:highlight>
                <a:srgbClr val="EFEFEF"/>
              </a:highlight>
              <a:latin typeface="Consolas"/>
              <a:ea typeface="Consolas"/>
              <a:cs typeface="Consolas"/>
              <a:sym typeface="Consolas"/>
            </a:endParaRPr>
          </a:p>
        </p:txBody>
      </p:sp>
      <p:sp>
        <p:nvSpPr>
          <p:cNvPr id="1135" name="Google Shape;1135;p39"/>
          <p:cNvSpPr/>
          <p:nvPr/>
        </p:nvSpPr>
        <p:spPr>
          <a:xfrm>
            <a:off x="4884225" y="3723475"/>
            <a:ext cx="980700" cy="468600"/>
          </a:xfrm>
          <a:prstGeom prst="wedgeRectCallout">
            <a:avLst>
              <a:gd fmla="val 24738" name="adj1"/>
              <a:gd fmla="val -170262"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float</a:t>
            </a:r>
            <a:endParaRPr i="0" sz="1400" u="none" cap="none" strike="noStrike">
              <a:solidFill>
                <a:srgbClr val="000000"/>
              </a:solidFill>
              <a:highlight>
                <a:srgbClr val="EFEFEF"/>
              </a:highlight>
              <a:latin typeface="Consolas"/>
              <a:ea typeface="Consolas"/>
              <a:cs typeface="Consolas"/>
              <a:sym typeface="Consolas"/>
            </a:endParaRPr>
          </a:p>
        </p:txBody>
      </p:sp>
      <p:sp>
        <p:nvSpPr>
          <p:cNvPr id="1136" name="Google Shape;1136;p39"/>
          <p:cNvSpPr/>
          <p:nvPr/>
        </p:nvSpPr>
        <p:spPr>
          <a:xfrm>
            <a:off x="7398825" y="3723475"/>
            <a:ext cx="889200" cy="468600"/>
          </a:xfrm>
          <a:prstGeom prst="wedgeRectCallout">
            <a:avLst>
              <a:gd fmla="val -23108" name="adj1"/>
              <a:gd fmla="val -165861"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1600">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highlight>
                  <a:srgbClr val="EFEFEF"/>
                </a:highlight>
                <a:latin typeface="Consolas"/>
                <a:ea typeface="Consolas"/>
                <a:cs typeface="Consolas"/>
                <a:sym typeface="Consolas"/>
              </a:rPr>
              <a:t>list</a:t>
            </a:r>
            <a:endParaRPr i="0" sz="1400" u="none" cap="none" strike="noStrike">
              <a:solidFill>
                <a:srgbClr val="000000"/>
              </a:solidFill>
              <a:highlight>
                <a:srgbClr val="EFEFEF"/>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42" name="Google Shape;1142;p40"/>
          <p:cNvSpPr txBox="1"/>
          <p:nvPr>
            <p:ph idx="4294967295" type="subTitle"/>
          </p:nvPr>
        </p:nvSpPr>
        <p:spPr>
          <a:xfrm>
            <a:off x="299525" y="723900"/>
            <a:ext cx="8577000" cy="714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073763"/>
              </a:buClr>
              <a:buSzPts val="2400"/>
              <a:buFont typeface="Montserrat Medium"/>
              <a:buChar char="▸"/>
            </a:pPr>
            <a:r>
              <a:rPr lang="tr-TR" sz="2400">
                <a:solidFill>
                  <a:srgbClr val="073763"/>
                </a:solidFill>
                <a:latin typeface="Montserrat Medium"/>
                <a:ea typeface="Montserrat Medium"/>
                <a:cs typeface="Montserrat Medium"/>
                <a:sym typeface="Montserrat Medium"/>
              </a:rPr>
              <a:t>Task:</a:t>
            </a:r>
            <a:endParaRPr sz="2400">
              <a:solidFill>
                <a:srgbClr val="073763"/>
              </a:solidFill>
              <a:latin typeface="Montserrat Medium"/>
              <a:ea typeface="Montserrat Medium"/>
              <a:cs typeface="Montserrat Medium"/>
              <a:sym typeface="Montserrat Medium"/>
            </a:endParaRPr>
          </a:p>
          <a:p>
            <a:pPr indent="0" lvl="0" marL="0" marR="0" rtl="0" algn="just">
              <a:lnSpc>
                <a:spcPct val="110000"/>
              </a:lnSpc>
              <a:spcBef>
                <a:spcPts val="600"/>
              </a:spcBef>
              <a:spcAft>
                <a:spcPts val="0"/>
              </a:spcAft>
              <a:buNone/>
            </a:pPr>
            <a:r>
              <a:t/>
            </a:r>
            <a:endParaRPr sz="2400">
              <a:solidFill>
                <a:srgbClr val="434343"/>
              </a:solidFill>
              <a:latin typeface="Montserrat Light"/>
              <a:ea typeface="Montserrat Light"/>
              <a:cs typeface="Montserrat Light"/>
              <a:sym typeface="Montserrat Light"/>
            </a:endParaRPr>
          </a:p>
        </p:txBody>
      </p:sp>
      <p:sp>
        <p:nvSpPr>
          <p:cNvPr id="1143" name="Google Shape;1143;p40"/>
          <p:cNvSpPr txBox="1"/>
          <p:nvPr/>
        </p:nvSpPr>
        <p:spPr>
          <a:xfrm>
            <a:off x="196150" y="1553950"/>
            <a:ext cx="8577000" cy="2549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000">
                <a:latin typeface="Consolas"/>
                <a:ea typeface="Consolas"/>
                <a:cs typeface="Consolas"/>
                <a:sym typeface="Consolas"/>
              </a:rPr>
              <a:t>my_list = [</a:t>
            </a:r>
            <a:r>
              <a:rPr lang="tr-TR" sz="2000">
                <a:solidFill>
                  <a:srgbClr val="FF0000"/>
                </a:solidFill>
                <a:latin typeface="Consolas"/>
                <a:ea typeface="Consolas"/>
                <a:cs typeface="Consolas"/>
                <a:sym typeface="Consolas"/>
              </a:rPr>
              <a:t>'Aslan'</a:t>
            </a:r>
            <a:r>
              <a:rPr lang="tr-TR" sz="2000">
                <a:solidFill>
                  <a:srgbClr val="434343"/>
                </a:solidFill>
                <a:latin typeface="Consolas"/>
                <a:ea typeface="Consolas"/>
                <a:cs typeface="Consolas"/>
                <a:sym typeface="Consolas"/>
              </a:rPr>
              <a:t>,</a:t>
            </a:r>
            <a:r>
              <a:rPr lang="tr-TR" sz="2000">
                <a:solidFill>
                  <a:srgbClr val="FF0000"/>
                </a:solidFill>
                <a:latin typeface="Consolas"/>
                <a:ea typeface="Consolas"/>
                <a:cs typeface="Consolas"/>
                <a:sym typeface="Consolas"/>
              </a:rPr>
              <a:t> 'Clarusway'</a:t>
            </a:r>
            <a:r>
              <a:rPr lang="tr-TR" sz="2000">
                <a:solidFill>
                  <a:srgbClr val="434343"/>
                </a:solidFill>
                <a:latin typeface="Consolas"/>
                <a:ea typeface="Consolas"/>
                <a:cs typeface="Consolas"/>
                <a:sym typeface="Consolas"/>
              </a:rPr>
              <a:t>, 2022]</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434343"/>
                </a:solidFill>
                <a:latin typeface="Consolas"/>
                <a:ea typeface="Consolas"/>
                <a:cs typeface="Consolas"/>
                <a:sym typeface="Consolas"/>
              </a:rPr>
              <a:t>new_list1 = </a:t>
            </a:r>
            <a:r>
              <a:rPr lang="tr-TR" sz="2000">
                <a:solidFill>
                  <a:srgbClr val="FF00FF"/>
                </a:solidFill>
                <a:latin typeface="Consolas"/>
                <a:ea typeface="Consolas"/>
                <a:cs typeface="Consolas"/>
                <a:sym typeface="Consolas"/>
              </a:rPr>
              <a:t>list</a:t>
            </a:r>
            <a:r>
              <a:rPr lang="tr-TR" sz="2000">
                <a:solidFill>
                  <a:srgbClr val="434343"/>
                </a:solidFill>
                <a:latin typeface="Consolas"/>
                <a:ea typeface="Consolas"/>
                <a:cs typeface="Consolas"/>
                <a:sym typeface="Consolas"/>
              </a:rPr>
              <a:t>(my_list)  </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434343"/>
                </a:solidFill>
                <a:latin typeface="Consolas"/>
                <a:ea typeface="Consolas"/>
                <a:cs typeface="Consolas"/>
                <a:sym typeface="Consolas"/>
              </a:rPr>
              <a:t>new_list2 = [my_list]  </a:t>
            </a:r>
            <a:br>
              <a:rPr lang="tr-TR" sz="2000">
                <a:solidFill>
                  <a:srgbClr val="434343"/>
                </a:solidFill>
                <a:latin typeface="Consolas"/>
                <a:ea typeface="Consolas"/>
                <a:cs typeface="Consolas"/>
                <a:sym typeface="Consolas"/>
              </a:rPr>
            </a:br>
            <a:r>
              <a:rPr lang="tr-TR" sz="2000">
                <a:solidFill>
                  <a:srgbClr val="434343"/>
                </a:solidFill>
                <a:latin typeface="Consolas"/>
                <a:ea typeface="Consolas"/>
                <a:cs typeface="Consolas"/>
                <a:sym typeface="Consolas"/>
              </a:rPr>
              <a:t> </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(new_list1)</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len</a:t>
            </a:r>
            <a:r>
              <a:rPr lang="tr-TR" sz="2000">
                <a:solidFill>
                  <a:srgbClr val="434343"/>
                </a:solidFill>
                <a:latin typeface="Consolas"/>
                <a:ea typeface="Consolas"/>
                <a:cs typeface="Consolas"/>
                <a:sym typeface="Consolas"/>
              </a:rPr>
              <a:t>(new_list1)) </a:t>
            </a:r>
            <a:endParaRPr sz="2000">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(new_list2)</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a:t>
            </a:r>
            <a:r>
              <a:rPr lang="tr-TR" sz="2000">
                <a:solidFill>
                  <a:srgbClr val="FF00FF"/>
                </a:solidFill>
                <a:latin typeface="Consolas"/>
                <a:ea typeface="Consolas"/>
                <a:cs typeface="Consolas"/>
                <a:sym typeface="Consolas"/>
              </a:rPr>
              <a:t>len</a:t>
            </a:r>
            <a:r>
              <a:rPr lang="tr-TR" sz="2000">
                <a:solidFill>
                  <a:srgbClr val="434343"/>
                </a:solidFill>
                <a:latin typeface="Consolas"/>
                <a:ea typeface="Consolas"/>
                <a:cs typeface="Consolas"/>
                <a:sym typeface="Consolas"/>
              </a:rPr>
              <a:t>(new_list2))</a:t>
            </a:r>
            <a:endParaRPr sz="2000">
              <a:solidFill>
                <a:srgbClr val="434343"/>
              </a:solidFill>
              <a:latin typeface="Consolas"/>
              <a:ea typeface="Consolas"/>
              <a:cs typeface="Consolas"/>
              <a:sym typeface="Consolas"/>
            </a:endParaRPr>
          </a:p>
        </p:txBody>
      </p:sp>
      <p:sp>
        <p:nvSpPr>
          <p:cNvPr id="1144" name="Google Shape;1144;p4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145" name="Google Shape;1145;p4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1" name="Google Shape;1151;p41"/>
          <p:cNvSpPr txBox="1"/>
          <p:nvPr>
            <p:ph idx="4294967295" type="subTitle"/>
          </p:nvPr>
        </p:nvSpPr>
        <p:spPr>
          <a:xfrm>
            <a:off x="299525" y="800100"/>
            <a:ext cx="8577000" cy="780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073763"/>
              </a:buClr>
              <a:buSzPts val="2400"/>
              <a:buFont typeface="Montserrat Medium"/>
              <a:buChar char="▸"/>
            </a:pPr>
            <a:r>
              <a:rPr lang="tr-TR" sz="2400">
                <a:solidFill>
                  <a:srgbClr val="073763"/>
                </a:solidFill>
                <a:latin typeface="Montserrat Medium"/>
                <a:ea typeface="Montserrat Medium"/>
                <a:cs typeface="Montserrat Medium"/>
                <a:sym typeface="Montserrat Medium"/>
              </a:rPr>
              <a:t>The output</a:t>
            </a:r>
            <a:r>
              <a:rPr lang="tr-TR" sz="2400">
                <a:solidFill>
                  <a:srgbClr val="073763"/>
                </a:solidFill>
                <a:latin typeface="Montserrat Medium"/>
                <a:ea typeface="Montserrat Medium"/>
                <a:cs typeface="Montserrat Medium"/>
                <a:sym typeface="Montserrat Medium"/>
              </a:rPr>
              <a: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152" name="Google Shape;1152;p41"/>
          <p:cNvSpPr txBox="1"/>
          <p:nvPr/>
        </p:nvSpPr>
        <p:spPr>
          <a:xfrm>
            <a:off x="196150" y="2428075"/>
            <a:ext cx="8577000" cy="16524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600">
                <a:latin typeface="Consolas"/>
                <a:ea typeface="Consolas"/>
                <a:cs typeface="Consolas"/>
                <a:sym typeface="Consolas"/>
              </a:rPr>
              <a:t>['Aslan', 'Clarusway', 2022]</a:t>
            </a:r>
            <a:endParaRPr sz="26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600">
                <a:latin typeface="Consolas"/>
                <a:ea typeface="Consolas"/>
                <a:cs typeface="Consolas"/>
                <a:sym typeface="Consolas"/>
              </a:rPr>
              <a:t>3</a:t>
            </a:r>
            <a:endParaRPr sz="26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600">
                <a:latin typeface="Consolas"/>
                <a:ea typeface="Consolas"/>
                <a:cs typeface="Consolas"/>
                <a:sym typeface="Consolas"/>
              </a:rPr>
              <a:t>[['Aslan', 'Clarusway', 2022]]</a:t>
            </a:r>
            <a:endParaRPr sz="26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600">
                <a:latin typeface="Consolas"/>
                <a:ea typeface="Consolas"/>
                <a:cs typeface="Consolas"/>
                <a:sym typeface="Consolas"/>
              </a:rPr>
              <a:t>1</a:t>
            </a:r>
            <a:endParaRPr sz="2600">
              <a:latin typeface="Consolas"/>
              <a:ea typeface="Consolas"/>
              <a:cs typeface="Consolas"/>
              <a:sym typeface="Consolas"/>
            </a:endParaRPr>
          </a:p>
        </p:txBody>
      </p:sp>
      <p:sp>
        <p:nvSpPr>
          <p:cNvPr id="1153" name="Google Shape;1153;p4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59" name="Google Shape;1159;p42"/>
          <p:cNvSpPr txBox="1"/>
          <p:nvPr>
            <p:ph idx="4294967295" type="subTitle"/>
          </p:nvPr>
        </p:nvSpPr>
        <p:spPr>
          <a:xfrm>
            <a:off x="299525" y="800100"/>
            <a:ext cx="8577000" cy="1430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Medium"/>
              <a:buChar char="▸"/>
            </a:pPr>
            <a:r>
              <a:rPr lang="tr-TR" sz="2400">
                <a:solidFill>
                  <a:srgbClr val="073763"/>
                </a:solidFill>
                <a:latin typeface="Montserrat Medium"/>
                <a:ea typeface="Montserrat Medium"/>
                <a:cs typeface="Montserrat Medium"/>
                <a:sym typeface="Montserrat Medium"/>
              </a:rPr>
              <a:t>Task:</a:t>
            </a:r>
            <a:endParaRPr sz="2400">
              <a:solidFill>
                <a:srgbClr val="073763"/>
              </a:solidFill>
              <a:latin typeface="Montserrat Medium"/>
              <a:ea typeface="Montserrat Medium"/>
              <a:cs typeface="Montserrat Medium"/>
              <a:sym typeface="Montserrat Medium"/>
            </a:endParaRPr>
          </a:p>
          <a:p>
            <a:pPr indent="-381000" lvl="1" marL="9144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Create a list from </a:t>
            </a:r>
            <a:r>
              <a:rPr lang="tr-TR" sz="2400">
                <a:solidFill>
                  <a:srgbClr val="434343"/>
                </a:solidFill>
                <a:latin typeface="Montserrat Medium"/>
                <a:ea typeface="Montserrat Medium"/>
                <a:cs typeface="Montserrat Medium"/>
                <a:sym typeface="Montserrat Medium"/>
              </a:rPr>
              <a:t>string</a:t>
            </a:r>
            <a:r>
              <a:rPr lang="tr-TR" sz="2400">
                <a:solidFill>
                  <a:srgbClr val="434343"/>
                </a:solidFill>
                <a:latin typeface="Montserrat Light"/>
                <a:ea typeface="Montserrat Light"/>
                <a:cs typeface="Montserrat Light"/>
                <a:sym typeface="Montserrat Light"/>
              </a:rPr>
              <a:t> value of </a:t>
            </a:r>
            <a:r>
              <a:rPr lang="tr-TR" sz="2400">
                <a:solidFill>
                  <a:srgbClr val="FF0000"/>
                </a:solidFill>
                <a:latin typeface="Consolas"/>
                <a:ea typeface="Consolas"/>
                <a:cs typeface="Consolas"/>
                <a:sym typeface="Consolas"/>
              </a:rPr>
              <a:t>"2022's hard"</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a:p>
            <a:pPr indent="-381000" lvl="1" marL="914400" marR="0" rtl="0" algn="just">
              <a:lnSpc>
                <a:spcPct val="110000"/>
              </a:lnSpc>
              <a:spcBef>
                <a:spcPts val="600"/>
              </a:spcBef>
              <a:spcAft>
                <a:spcPts val="0"/>
              </a:spcAft>
              <a:buClr>
                <a:srgbClr val="434343"/>
              </a:buClr>
              <a:buSzPts val="2400"/>
              <a:buFont typeface="Montserrat Light"/>
              <a:buChar char="▹"/>
            </a:pPr>
            <a:r>
              <a:rPr lang="tr-TR" sz="2400">
                <a:solidFill>
                  <a:srgbClr val="434343"/>
                </a:solidFill>
                <a:latin typeface="Montserrat Light"/>
                <a:ea typeface="Montserrat Light"/>
                <a:cs typeface="Montserrat Light"/>
                <a:sym typeface="Montserrat Light"/>
              </a:rPr>
              <a:t>Use both </a:t>
            </a:r>
            <a:r>
              <a:rPr lang="tr-TR" sz="2400">
                <a:solidFill>
                  <a:srgbClr val="FF00FF"/>
                </a:solidFill>
                <a:highlight>
                  <a:srgbClr val="EFEFEF"/>
                </a:highlight>
                <a:latin typeface="Consolas"/>
                <a:ea typeface="Consolas"/>
                <a:cs typeface="Consolas"/>
                <a:sym typeface="Consolas"/>
              </a:rPr>
              <a:t>list</a:t>
            </a:r>
            <a:r>
              <a:rPr lang="tr-TR" sz="2400">
                <a:solidFill>
                  <a:srgbClr val="434343"/>
                </a:solidFill>
                <a:highlight>
                  <a:srgbClr val="EFEFEF"/>
                </a:highlight>
                <a:latin typeface="Consolas"/>
                <a:ea typeface="Consolas"/>
                <a:cs typeface="Consolas"/>
                <a:sym typeface="Consolas"/>
              </a:rPr>
              <a:t>()</a:t>
            </a:r>
            <a:r>
              <a:rPr lang="tr-TR" sz="2400">
                <a:solidFill>
                  <a:srgbClr val="434343"/>
                </a:solidFill>
                <a:latin typeface="Montserrat Light"/>
                <a:ea typeface="Montserrat Light"/>
                <a:cs typeface="Montserrat Light"/>
                <a:sym typeface="Montserrat Light"/>
              </a:rPr>
              <a:t> function and square brackets </a:t>
            </a:r>
            <a:r>
              <a:rPr lang="tr-TR" sz="2400">
                <a:solidFill>
                  <a:srgbClr val="434343"/>
                </a:solidFill>
                <a:highlight>
                  <a:srgbClr val="EFEFEF"/>
                </a:highlight>
                <a:latin typeface="Consolas"/>
                <a:ea typeface="Consolas"/>
                <a:cs typeface="Consolas"/>
                <a:sym typeface="Consolas"/>
              </a:rPr>
              <a: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160" name="Google Shape;1160;p4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161" name="Google Shape;1161;p4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167" name="Google Shape;1167;p43"/>
          <p:cNvSpPr txBox="1"/>
          <p:nvPr>
            <p:ph idx="4294967295" type="subTitle"/>
          </p:nvPr>
        </p:nvSpPr>
        <p:spPr>
          <a:xfrm>
            <a:off x="299525" y="800100"/>
            <a:ext cx="8577000" cy="5649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073763"/>
              </a:buClr>
              <a:buSzPts val="2400"/>
              <a:buFont typeface="Montserrat Medium"/>
              <a:buChar char="▸"/>
            </a:pPr>
            <a:r>
              <a:rPr lang="tr-TR" sz="2400">
                <a:solidFill>
                  <a:srgbClr val="073763"/>
                </a:solidFill>
                <a:latin typeface="Montserrat Medium"/>
                <a:ea typeface="Montserrat Medium"/>
                <a:cs typeface="Montserrat Medium"/>
                <a:sym typeface="Montserrat Medium"/>
              </a:rPr>
              <a:t>The code </a:t>
            </a:r>
            <a:r>
              <a:rPr lang="tr-TR" sz="2400">
                <a:solidFill>
                  <a:srgbClr val="073763"/>
                </a:solidFill>
                <a:latin typeface="Montserrat Medium"/>
                <a:ea typeface="Montserrat Medium"/>
                <a:cs typeface="Montserrat Medium"/>
                <a:sym typeface="Montserrat Medium"/>
              </a:rPr>
              <a:t>:</a:t>
            </a:r>
            <a:endParaRPr sz="2400">
              <a:solidFill>
                <a:srgbClr val="434343"/>
              </a:solidFill>
              <a:latin typeface="Montserrat Light"/>
              <a:ea typeface="Montserrat Light"/>
              <a:cs typeface="Montserrat Light"/>
              <a:sym typeface="Montserrat Light"/>
            </a:endParaRPr>
          </a:p>
        </p:txBody>
      </p:sp>
      <p:sp>
        <p:nvSpPr>
          <p:cNvPr id="1168" name="Google Shape;1168;p43"/>
          <p:cNvSpPr txBox="1"/>
          <p:nvPr/>
        </p:nvSpPr>
        <p:spPr>
          <a:xfrm>
            <a:off x="196150" y="1258050"/>
            <a:ext cx="8577000" cy="1772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300">
                <a:solidFill>
                  <a:srgbClr val="434343"/>
                </a:solidFill>
                <a:latin typeface="Consolas"/>
                <a:ea typeface="Consolas"/>
                <a:cs typeface="Consolas"/>
                <a:sym typeface="Consolas"/>
              </a:rPr>
              <a:t>my_list1 =</a:t>
            </a:r>
            <a:r>
              <a:rPr lang="tr-TR" sz="2300">
                <a:latin typeface="Consolas"/>
                <a:ea typeface="Consolas"/>
                <a:cs typeface="Consolas"/>
                <a:sym typeface="Consolas"/>
              </a:rPr>
              <a:t> [</a:t>
            </a:r>
            <a:r>
              <a:rPr lang="tr-TR" sz="2300">
                <a:solidFill>
                  <a:srgbClr val="FF0000"/>
                </a:solidFill>
                <a:latin typeface="Consolas"/>
                <a:ea typeface="Consolas"/>
                <a:cs typeface="Consolas"/>
                <a:sym typeface="Consolas"/>
              </a:rPr>
              <a:t>"</a:t>
            </a:r>
            <a:r>
              <a:rPr lang="tr-TR" sz="2300">
                <a:solidFill>
                  <a:srgbClr val="FF0000"/>
                </a:solidFill>
                <a:latin typeface="Consolas"/>
                <a:ea typeface="Consolas"/>
                <a:cs typeface="Consolas"/>
                <a:sym typeface="Consolas"/>
              </a:rPr>
              <a:t>2022's hard"</a:t>
            </a:r>
            <a:r>
              <a:rPr lang="tr-TR" sz="2300">
                <a:solidFill>
                  <a:srgbClr val="434343"/>
                </a:solidFill>
                <a:latin typeface="Consolas"/>
                <a:ea typeface="Consolas"/>
                <a:cs typeface="Consolas"/>
                <a:sym typeface="Consolas"/>
              </a:rPr>
              <a:t>]</a:t>
            </a:r>
            <a:endParaRPr sz="23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300">
                <a:solidFill>
                  <a:srgbClr val="434343"/>
                </a:solidFill>
                <a:latin typeface="Consolas"/>
                <a:ea typeface="Consolas"/>
                <a:cs typeface="Consolas"/>
                <a:sym typeface="Consolas"/>
              </a:rPr>
              <a:t>my_list2 = </a:t>
            </a:r>
            <a:r>
              <a:rPr lang="tr-TR" sz="2300">
                <a:solidFill>
                  <a:srgbClr val="FF00FF"/>
                </a:solidFill>
                <a:latin typeface="Consolas"/>
                <a:ea typeface="Consolas"/>
                <a:cs typeface="Consolas"/>
                <a:sym typeface="Consolas"/>
              </a:rPr>
              <a:t>list</a:t>
            </a:r>
            <a:r>
              <a:rPr lang="tr-TR" sz="2300">
                <a:solidFill>
                  <a:srgbClr val="434343"/>
                </a:solidFill>
                <a:latin typeface="Consolas"/>
                <a:ea typeface="Consolas"/>
                <a:cs typeface="Consolas"/>
                <a:sym typeface="Consolas"/>
              </a:rPr>
              <a:t>(</a:t>
            </a:r>
            <a:r>
              <a:rPr lang="tr-TR" sz="2300">
                <a:solidFill>
                  <a:srgbClr val="FF0000"/>
                </a:solidFill>
                <a:latin typeface="Consolas"/>
                <a:ea typeface="Consolas"/>
                <a:cs typeface="Consolas"/>
                <a:sym typeface="Consolas"/>
              </a:rPr>
              <a:t>"2022's hard"</a:t>
            </a:r>
            <a:r>
              <a:rPr lang="tr-TR" sz="2300">
                <a:solidFill>
                  <a:srgbClr val="434343"/>
                </a:solidFill>
                <a:latin typeface="Consolas"/>
                <a:ea typeface="Consolas"/>
                <a:cs typeface="Consolas"/>
                <a:sym typeface="Consolas"/>
              </a:rPr>
              <a:t>) </a:t>
            </a:r>
            <a:endParaRPr sz="2300">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t/>
            </a:r>
            <a:endParaRPr sz="2300">
              <a:solidFill>
                <a:srgbClr val="38761D"/>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300">
                <a:solidFill>
                  <a:srgbClr val="0000FF"/>
                </a:solidFill>
                <a:latin typeface="Consolas"/>
                <a:ea typeface="Consolas"/>
                <a:cs typeface="Consolas"/>
                <a:sym typeface="Consolas"/>
              </a:rPr>
              <a:t>print</a:t>
            </a:r>
            <a:r>
              <a:rPr lang="tr-TR" sz="2300">
                <a:solidFill>
                  <a:srgbClr val="434343"/>
                </a:solidFill>
                <a:latin typeface="Consolas"/>
                <a:ea typeface="Consolas"/>
                <a:cs typeface="Consolas"/>
                <a:sym typeface="Consolas"/>
              </a:rPr>
              <a:t>(my_list1)</a:t>
            </a:r>
            <a:endParaRPr sz="23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300">
                <a:solidFill>
                  <a:srgbClr val="0000FF"/>
                </a:solidFill>
                <a:latin typeface="Consolas"/>
                <a:ea typeface="Consolas"/>
                <a:cs typeface="Consolas"/>
                <a:sym typeface="Consolas"/>
              </a:rPr>
              <a:t>print</a:t>
            </a:r>
            <a:r>
              <a:rPr lang="tr-TR" sz="2300">
                <a:solidFill>
                  <a:srgbClr val="434343"/>
                </a:solidFill>
                <a:latin typeface="Consolas"/>
                <a:ea typeface="Consolas"/>
                <a:cs typeface="Consolas"/>
                <a:sym typeface="Consolas"/>
              </a:rPr>
              <a:t>(my_list2)</a:t>
            </a:r>
            <a:endParaRPr sz="2300">
              <a:solidFill>
                <a:srgbClr val="434343"/>
              </a:solidFill>
              <a:latin typeface="Consolas"/>
              <a:ea typeface="Consolas"/>
              <a:cs typeface="Consolas"/>
              <a:sym typeface="Consolas"/>
            </a:endParaRPr>
          </a:p>
        </p:txBody>
      </p:sp>
      <p:sp>
        <p:nvSpPr>
          <p:cNvPr id="1169" name="Google Shape;1169;p4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Creating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170" name="Google Shape;1170;p4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3"/>
          <p:cNvSpPr txBox="1"/>
          <p:nvPr/>
        </p:nvSpPr>
        <p:spPr>
          <a:xfrm>
            <a:off x="196150" y="3614275"/>
            <a:ext cx="8577000" cy="1068600"/>
          </a:xfrm>
          <a:prstGeom prst="rect">
            <a:avLst/>
          </a:prstGeom>
          <a:solidFill>
            <a:srgbClr val="B7B7B7"/>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tr-TR" sz="2000">
                <a:latin typeface="Consolas"/>
                <a:ea typeface="Consolas"/>
                <a:cs typeface="Consolas"/>
                <a:sym typeface="Consolas"/>
              </a:rPr>
              <a:t>["2022's hard"]</a:t>
            </a:r>
            <a:endParaRPr sz="2000">
              <a:latin typeface="Consolas"/>
              <a:ea typeface="Consolas"/>
              <a:cs typeface="Consolas"/>
              <a:sym typeface="Consolas"/>
            </a:endParaRPr>
          </a:p>
          <a:p>
            <a:pPr indent="0" lvl="0" marL="0" rtl="0" algn="l">
              <a:spcBef>
                <a:spcPts val="0"/>
              </a:spcBef>
              <a:spcAft>
                <a:spcPts val="0"/>
              </a:spcAft>
              <a:buClr>
                <a:srgbClr val="000000"/>
              </a:buClr>
              <a:buSzPts val="1400"/>
              <a:buFont typeface="Arial"/>
              <a:buNone/>
            </a:pPr>
            <a:r>
              <a:rPr lang="tr-TR" sz="2000">
                <a:latin typeface="Consolas"/>
                <a:ea typeface="Consolas"/>
                <a:cs typeface="Consolas"/>
                <a:sym typeface="Consolas"/>
              </a:rPr>
              <a:t>['2', '0', '2', '2', "'", 's', ' ', 'h', 'a', 'r', 'd']</a:t>
            </a:r>
            <a:endParaRPr sz="2000">
              <a:latin typeface="Consolas"/>
              <a:ea typeface="Consolas"/>
              <a:cs typeface="Consolas"/>
              <a:sym typeface="Consolas"/>
            </a:endParaRPr>
          </a:p>
        </p:txBody>
      </p:sp>
      <p:sp>
        <p:nvSpPr>
          <p:cNvPr id="1172" name="Google Shape;1172;p43"/>
          <p:cNvSpPr/>
          <p:nvPr/>
        </p:nvSpPr>
        <p:spPr>
          <a:xfrm>
            <a:off x="4019575" y="2258550"/>
            <a:ext cx="2657100" cy="626400"/>
          </a:xfrm>
          <a:prstGeom prst="wedgeRectCallout">
            <a:avLst>
              <a:gd fmla="val -101511" name="adj1"/>
              <a:gd fmla="val -86849"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a:solidFill>
                  <a:srgbClr val="434343"/>
                </a:solidFill>
                <a:latin typeface="Montserrat"/>
                <a:ea typeface="Montserrat"/>
                <a:cs typeface="Montserrat"/>
                <a:sym typeface="Montserrat"/>
              </a:rPr>
              <a:t>each item including spaces came into the list</a:t>
            </a:r>
            <a:endParaRPr i="0" u="none" cap="none" strike="noStrike">
              <a:solidFill>
                <a:srgbClr val="000000"/>
              </a:solidFill>
              <a:latin typeface="Montserrat Light"/>
              <a:ea typeface="Montserrat Light"/>
              <a:cs typeface="Montserrat Light"/>
              <a:sym typeface="Montserrat Light"/>
            </a:endParaRPr>
          </a:p>
        </p:txBody>
      </p:sp>
      <p:sp>
        <p:nvSpPr>
          <p:cNvPr id="1173" name="Google Shape;1173;p43"/>
          <p:cNvSpPr/>
          <p:nvPr/>
        </p:nvSpPr>
        <p:spPr>
          <a:xfrm>
            <a:off x="4019575" y="2258550"/>
            <a:ext cx="2657100" cy="626400"/>
          </a:xfrm>
          <a:prstGeom prst="wedgeRectCallout">
            <a:avLst>
              <a:gd fmla="val -71730" name="adj1"/>
              <a:gd fmla="val 260548"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a:solidFill>
                  <a:srgbClr val="434343"/>
                </a:solidFill>
                <a:latin typeface="Montserrat"/>
                <a:ea typeface="Montserrat"/>
                <a:cs typeface="Montserrat"/>
                <a:sym typeface="Montserrat"/>
              </a:rPr>
              <a:t>each item including spaces came into the list</a:t>
            </a:r>
            <a:endParaRPr i="0" u="none" cap="none" strike="noStrike">
              <a:solidFill>
                <a:srgbClr val="000000"/>
              </a:solidFill>
              <a:latin typeface="Montserrat Light"/>
              <a:ea typeface="Montserrat Light"/>
              <a:cs typeface="Montserrat Light"/>
              <a:sym typeface="Montserrat Light"/>
            </a:endParaRPr>
          </a:p>
        </p:txBody>
      </p:sp>
      <p:sp>
        <p:nvSpPr>
          <p:cNvPr id="1174" name="Google Shape;1174;p43"/>
          <p:cNvSpPr/>
          <p:nvPr/>
        </p:nvSpPr>
        <p:spPr>
          <a:xfrm>
            <a:off x="4019575" y="2258550"/>
            <a:ext cx="2657100" cy="626400"/>
          </a:xfrm>
          <a:prstGeom prst="wedgeRectCallout">
            <a:avLst>
              <a:gd fmla="val -19299" name="adj1"/>
              <a:gd fmla="val 252431"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tr-TR">
                <a:solidFill>
                  <a:srgbClr val="434343"/>
                </a:solidFill>
                <a:latin typeface="Montserrat"/>
                <a:ea typeface="Montserrat"/>
                <a:cs typeface="Montserrat"/>
                <a:sym typeface="Montserrat"/>
              </a:rPr>
              <a:t>E</a:t>
            </a:r>
            <a:r>
              <a:rPr lang="tr-TR">
                <a:solidFill>
                  <a:srgbClr val="434343"/>
                </a:solidFill>
                <a:latin typeface="Montserrat"/>
                <a:ea typeface="Montserrat"/>
                <a:cs typeface="Montserrat"/>
                <a:sym typeface="Montserrat"/>
              </a:rPr>
              <a:t>ach item/char including spaces came into the list</a:t>
            </a:r>
            <a:endParaRPr i="0" u="none" cap="none" strike="noStrike">
              <a:solidFill>
                <a:srgbClr val="000000"/>
              </a:solidFill>
              <a:latin typeface="Montserrat Light"/>
              <a:ea typeface="Montserrat Light"/>
              <a:cs typeface="Montserrat Light"/>
              <a:sym typeface="Montserrat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44"/>
          <p:cNvSpPr txBox="1"/>
          <p:nvPr>
            <p:ph type="ctrTitle"/>
          </p:nvPr>
        </p:nvSpPr>
        <p:spPr>
          <a:xfrm>
            <a:off x="933450" y="2019300"/>
            <a:ext cx="6848400" cy="97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Lists</a:t>
            </a:r>
            <a:endParaRPr>
              <a:solidFill>
                <a:srgbClr val="409CD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85" name="Google Shape;1185;p4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186" name="Google Shape;1186;p45"/>
          <p:cNvSpPr txBox="1"/>
          <p:nvPr>
            <p:ph idx="4294967295" type="subTitle"/>
          </p:nvPr>
        </p:nvSpPr>
        <p:spPr>
          <a:xfrm>
            <a:off x="67625" y="800200"/>
            <a:ext cx="87831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Two methods for creating an empty list.</a:t>
            </a:r>
            <a:endParaRPr b="0" i="0" sz="2400" u="none" cap="none" strike="noStrike">
              <a:solidFill>
                <a:srgbClr val="434343"/>
              </a:solidFill>
              <a:latin typeface="Montserrat Light"/>
              <a:ea typeface="Montserrat Light"/>
              <a:cs typeface="Montserrat Light"/>
              <a:sym typeface="Montserrat Light"/>
            </a:endParaRPr>
          </a:p>
        </p:txBody>
      </p:sp>
      <p:sp>
        <p:nvSpPr>
          <p:cNvPr id="1187" name="Google Shape;1187;p45"/>
          <p:cNvSpPr txBox="1"/>
          <p:nvPr/>
        </p:nvSpPr>
        <p:spPr>
          <a:xfrm>
            <a:off x="1754100" y="1921125"/>
            <a:ext cx="5635800" cy="16251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3600">
                <a:solidFill>
                  <a:srgbClr val="0B5394"/>
                </a:solidFill>
                <a:highlight>
                  <a:srgbClr val="EFEFEF"/>
                </a:highlight>
                <a:latin typeface="Consolas"/>
                <a:ea typeface="Consolas"/>
                <a:cs typeface="Consolas"/>
                <a:sym typeface="Consolas"/>
              </a:rPr>
              <a:t>empty_list_1 = []</a:t>
            </a:r>
            <a:endParaRPr b="0" i="0" sz="3600" u="none" cap="none" strike="noStrike">
              <a:solidFill>
                <a:srgbClr val="0B5394"/>
              </a:solidFill>
              <a:highlight>
                <a:srgbClr val="EFEFEF"/>
              </a:highlight>
              <a:latin typeface="Consolas"/>
              <a:ea typeface="Consolas"/>
              <a:cs typeface="Consolas"/>
              <a:sym typeface="Consolas"/>
            </a:endParaRPr>
          </a:p>
          <a:p>
            <a:pPr indent="0" lvl="0" marL="0" rtl="0" algn="l">
              <a:lnSpc>
                <a:spcPct val="110000"/>
              </a:lnSpc>
              <a:spcBef>
                <a:spcPts val="600"/>
              </a:spcBef>
              <a:spcAft>
                <a:spcPts val="0"/>
              </a:spcAft>
              <a:buClr>
                <a:srgbClr val="000000"/>
              </a:buClr>
              <a:buSzPts val="3200"/>
              <a:buFont typeface="Arial"/>
              <a:buNone/>
            </a:pPr>
            <a:r>
              <a:rPr lang="tr-TR" sz="3600">
                <a:solidFill>
                  <a:srgbClr val="0B5394"/>
                </a:solidFill>
                <a:highlight>
                  <a:srgbClr val="EFEFEF"/>
                </a:highlight>
                <a:latin typeface="Consolas"/>
                <a:ea typeface="Consolas"/>
                <a:cs typeface="Consolas"/>
                <a:sym typeface="Consolas"/>
              </a:rPr>
              <a:t>empty_list_2 = </a:t>
            </a:r>
            <a:r>
              <a:rPr lang="tr-TR" sz="3600">
                <a:solidFill>
                  <a:srgbClr val="FF00FF"/>
                </a:solidFill>
                <a:highlight>
                  <a:srgbClr val="EFEFEF"/>
                </a:highlight>
                <a:latin typeface="Consolas"/>
                <a:ea typeface="Consolas"/>
                <a:cs typeface="Consolas"/>
                <a:sym typeface="Consolas"/>
              </a:rPr>
              <a:t>list</a:t>
            </a:r>
            <a:r>
              <a:rPr lang="tr-TR" sz="3600">
                <a:solidFill>
                  <a:srgbClr val="0B5394"/>
                </a:solidFill>
                <a:highlight>
                  <a:srgbClr val="EFEFEF"/>
                </a:highlight>
                <a:latin typeface="Consolas"/>
                <a:ea typeface="Consolas"/>
                <a:cs typeface="Consolas"/>
                <a:sym typeface="Consolas"/>
              </a:rPr>
              <a:t>()</a:t>
            </a:r>
            <a:endParaRPr b="0" i="0" sz="3600" u="none" cap="none" strike="noStrike">
              <a:solidFill>
                <a:srgbClr val="0B5394"/>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93" name="Google Shape;1193;p4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194" name="Google Shape;1194;p46"/>
          <p:cNvSpPr txBox="1"/>
          <p:nvPr>
            <p:ph idx="4294967295" type="subTitle"/>
          </p:nvPr>
        </p:nvSpPr>
        <p:spPr>
          <a:xfrm>
            <a:off x="67625" y="800200"/>
            <a:ext cx="87831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.append()</a:t>
            </a:r>
            <a:r>
              <a:rPr lang="tr-TR" sz="2400">
                <a:solidFill>
                  <a:srgbClr val="434343"/>
                </a:solidFill>
                <a:latin typeface="Montserrat Light"/>
                <a:ea typeface="Montserrat Light"/>
                <a:cs typeface="Montserrat Light"/>
                <a:sym typeface="Montserrat Light"/>
              </a:rPr>
              <a:t> appends an object to the end of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195" name="Google Shape;1195;p46"/>
          <p:cNvSpPr txBox="1"/>
          <p:nvPr/>
        </p:nvSpPr>
        <p:spPr>
          <a:xfrm>
            <a:off x="118575" y="29277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000000"/>
              </a:buClr>
              <a:buSzPts val="2000"/>
              <a:buFont typeface="Arial"/>
              <a:buChar char="●"/>
            </a:pPr>
            <a:r>
              <a:rPr lang="tr-TR" sz="3200">
                <a:solidFill>
                  <a:srgbClr val="0000FF"/>
                </a:solidFill>
                <a:highlight>
                  <a:srgbClr val="EFEFEF"/>
                </a:highlight>
                <a:latin typeface="Consolas"/>
                <a:ea typeface="Consolas"/>
                <a:cs typeface="Consolas"/>
                <a:sym typeface="Consolas"/>
              </a:rPr>
              <a:t>.append()</a:t>
            </a:r>
            <a:endParaRPr b="0" i="0" sz="1100" u="none" cap="none" strike="noStrike">
              <a:solidFill>
                <a:srgbClr val="FF0000"/>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434343"/>
              </a:buClr>
              <a:buSzPts val="2200"/>
              <a:buChar char="●"/>
            </a:pPr>
            <a:r>
              <a:rPr lang="tr-TR" sz="3200">
                <a:solidFill>
                  <a:srgbClr val="434343"/>
                </a:solidFill>
                <a:highlight>
                  <a:srgbClr val="EFEFEF"/>
                </a:highlight>
                <a:latin typeface="Consolas"/>
                <a:ea typeface="Consolas"/>
                <a:cs typeface="Consolas"/>
                <a:sym typeface="Consolas"/>
              </a:rPr>
              <a:t>.insert()</a:t>
            </a:r>
            <a:endParaRPr i="0" sz="3200" u="none" cap="none" strike="noStrike">
              <a:solidFill>
                <a:srgbClr val="434343"/>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45" name="Google Shape;345;p1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Searching a String</a:t>
            </a:r>
            <a:endParaRPr sz="4000">
              <a:solidFill>
                <a:srgbClr val="419DD3"/>
              </a:solidFill>
              <a:latin typeface="Raleway Medium"/>
              <a:ea typeface="Raleway Medium"/>
              <a:cs typeface="Raleway Medium"/>
              <a:sym typeface="Raleway Medium"/>
            </a:endParaRPr>
          </a:p>
        </p:txBody>
      </p:sp>
      <p:sp>
        <p:nvSpPr>
          <p:cNvPr id="346" name="Google Shape;346;p11"/>
          <p:cNvSpPr txBox="1"/>
          <p:nvPr/>
        </p:nvSpPr>
        <p:spPr>
          <a:xfrm>
            <a:off x="499575" y="1479950"/>
            <a:ext cx="8351100" cy="10047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68300" lvl="0" marL="457200" marR="0" rtl="0" algn="l">
              <a:lnSpc>
                <a:spcPct val="110000"/>
              </a:lnSpc>
              <a:spcBef>
                <a:spcPts val="600"/>
              </a:spcBef>
              <a:spcAft>
                <a:spcPts val="0"/>
              </a:spcAft>
              <a:buClr>
                <a:srgbClr val="000000"/>
              </a:buClr>
              <a:buSzPts val="2200"/>
              <a:buFont typeface="Arial"/>
              <a:buChar char="●"/>
            </a:pPr>
            <a:r>
              <a:rPr lang="tr-TR" sz="2200">
                <a:solidFill>
                  <a:srgbClr val="0000FF"/>
                </a:solidFill>
                <a:highlight>
                  <a:srgbClr val="EFEFEF"/>
                </a:highlight>
                <a:latin typeface="Consolas"/>
                <a:ea typeface="Consolas"/>
                <a:cs typeface="Consolas"/>
                <a:sym typeface="Consolas"/>
              </a:rPr>
              <a:t>string.</a:t>
            </a:r>
            <a:r>
              <a:rPr b="0" i="0" lang="tr-TR" sz="2200" u="none" cap="none" strike="noStrike">
                <a:solidFill>
                  <a:srgbClr val="0000FF"/>
                </a:solidFill>
                <a:highlight>
                  <a:srgbClr val="EFEFEF"/>
                </a:highlight>
                <a:latin typeface="Consolas"/>
                <a:ea typeface="Consolas"/>
                <a:cs typeface="Consolas"/>
                <a:sym typeface="Consolas"/>
              </a:rPr>
              <a:t>startswith()</a:t>
            </a:r>
            <a:endParaRPr b="0" i="0" sz="2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rPr lang="tr-TR" sz="2200">
                <a:solidFill>
                  <a:srgbClr val="434343"/>
                </a:solidFill>
                <a:latin typeface="Montserrat Light"/>
                <a:ea typeface="Montserrat Light"/>
                <a:cs typeface="Montserrat Light"/>
                <a:sym typeface="Montserrat Light"/>
              </a:rPr>
              <a:t>      Starts searching from the </a:t>
            </a:r>
            <a:r>
              <a:rPr lang="tr-TR" sz="2200">
                <a:solidFill>
                  <a:srgbClr val="434343"/>
                </a:solidFill>
                <a:latin typeface="Montserrat Medium"/>
                <a:ea typeface="Montserrat Medium"/>
                <a:cs typeface="Montserrat Medium"/>
                <a:sym typeface="Montserrat Medium"/>
              </a:rPr>
              <a:t>beginning</a:t>
            </a:r>
            <a:r>
              <a:rPr lang="tr-TR" sz="2200">
                <a:solidFill>
                  <a:srgbClr val="434343"/>
                </a:solidFill>
                <a:latin typeface="Montserrat Light"/>
                <a:ea typeface="Montserrat Light"/>
                <a:cs typeface="Montserrat Light"/>
                <a:sym typeface="Montserrat Light"/>
              </a:rPr>
              <a:t> to the end.</a:t>
            </a:r>
            <a:endParaRPr i="0" sz="2200" u="none" cap="none" strike="noStrike">
              <a:solidFill>
                <a:srgbClr val="434343"/>
              </a:solidFill>
              <a:latin typeface="Montserrat Light"/>
              <a:ea typeface="Montserrat Light"/>
              <a:cs typeface="Montserrat Light"/>
              <a:sym typeface="Montserrat Light"/>
            </a:endParaRPr>
          </a:p>
        </p:txBody>
      </p:sp>
      <p:sp>
        <p:nvSpPr>
          <p:cNvPr id="347" name="Google Shape;347;p11"/>
          <p:cNvSpPr txBox="1"/>
          <p:nvPr/>
        </p:nvSpPr>
        <p:spPr>
          <a:xfrm>
            <a:off x="499575" y="3074425"/>
            <a:ext cx="8351100" cy="9180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68300" lvl="0" marL="457200" marR="0" rtl="0" algn="l">
              <a:lnSpc>
                <a:spcPct val="110000"/>
              </a:lnSpc>
              <a:spcBef>
                <a:spcPts val="0"/>
              </a:spcBef>
              <a:spcAft>
                <a:spcPts val="0"/>
              </a:spcAft>
              <a:buClr>
                <a:srgbClr val="000000"/>
              </a:buClr>
              <a:buSzPts val="2200"/>
              <a:buFont typeface="Arial"/>
              <a:buChar char="●"/>
            </a:pPr>
            <a:r>
              <a:rPr lang="tr-TR" sz="2200">
                <a:solidFill>
                  <a:srgbClr val="0000FF"/>
                </a:solidFill>
                <a:highlight>
                  <a:srgbClr val="EFEFEF"/>
                </a:highlight>
                <a:latin typeface="Consolas"/>
                <a:ea typeface="Consolas"/>
                <a:cs typeface="Consolas"/>
                <a:sym typeface="Consolas"/>
              </a:rPr>
              <a:t>string</a:t>
            </a:r>
            <a:r>
              <a:rPr b="0" i="0" lang="tr-TR" sz="2200" u="none" cap="none" strike="noStrike">
                <a:solidFill>
                  <a:srgbClr val="0000FF"/>
                </a:solidFill>
                <a:highlight>
                  <a:srgbClr val="EFEFEF"/>
                </a:highlight>
                <a:latin typeface="Consolas"/>
                <a:ea typeface="Consolas"/>
                <a:cs typeface="Consolas"/>
                <a:sym typeface="Consolas"/>
              </a:rPr>
              <a:t>.endswith()</a:t>
            </a:r>
            <a:endParaRPr b="0" i="0" sz="2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rPr lang="tr-TR" sz="2200">
                <a:solidFill>
                  <a:srgbClr val="434343"/>
                </a:solidFill>
                <a:latin typeface="Montserrat Light"/>
                <a:ea typeface="Montserrat Light"/>
                <a:cs typeface="Montserrat Light"/>
                <a:sym typeface="Montserrat Light"/>
              </a:rPr>
              <a:t>      Starts searching from the </a:t>
            </a:r>
            <a:r>
              <a:rPr lang="tr-TR" sz="2200">
                <a:solidFill>
                  <a:srgbClr val="434343"/>
                </a:solidFill>
                <a:latin typeface="Montserrat Medium"/>
                <a:ea typeface="Montserrat Medium"/>
                <a:cs typeface="Montserrat Medium"/>
                <a:sym typeface="Montserrat Medium"/>
              </a:rPr>
              <a:t>very end</a:t>
            </a:r>
            <a:r>
              <a:rPr lang="tr-TR" sz="2200">
                <a:solidFill>
                  <a:srgbClr val="434343"/>
                </a:solidFill>
                <a:latin typeface="Montserrat Light"/>
                <a:ea typeface="Montserrat Light"/>
                <a:cs typeface="Montserrat Light"/>
                <a:sym typeface="Montserrat Light"/>
              </a:rPr>
              <a:t> to the beginning.</a:t>
            </a:r>
            <a:endParaRPr sz="2200">
              <a:solidFill>
                <a:srgbClr val="434343"/>
              </a:solidFill>
              <a:latin typeface="Montserrat Light"/>
              <a:ea typeface="Montserrat Light"/>
              <a:cs typeface="Montserrat Light"/>
              <a:sym typeface="Montserrat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01" name="Google Shape;1201;p4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02" name="Google Shape;1202;p47"/>
          <p:cNvSpPr txBox="1"/>
          <p:nvPr>
            <p:ph idx="4294967295" type="subTitle"/>
          </p:nvPr>
        </p:nvSpPr>
        <p:spPr>
          <a:xfrm>
            <a:off x="67625" y="800200"/>
            <a:ext cx="8783100" cy="5667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.append()</a:t>
            </a:r>
            <a:r>
              <a:rPr lang="tr-TR" sz="2400">
                <a:solidFill>
                  <a:srgbClr val="434343"/>
                </a:solidFill>
                <a:latin typeface="Montserrat Light"/>
                <a:ea typeface="Montserrat Light"/>
                <a:cs typeface="Montserrat Light"/>
                <a:sym typeface="Montserrat Light"/>
              </a:rPr>
              <a:t> appends an object to the end of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203" name="Google Shape;1203;p47"/>
          <p:cNvSpPr txBox="1"/>
          <p:nvPr/>
        </p:nvSpPr>
        <p:spPr>
          <a:xfrm>
            <a:off x="118575" y="29277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000000"/>
              </a:buClr>
              <a:buSzPts val="2000"/>
              <a:buFont typeface="Arial"/>
              <a:buChar char="●"/>
            </a:pPr>
            <a:r>
              <a:rPr lang="tr-TR" sz="3200">
                <a:solidFill>
                  <a:srgbClr val="0000FF"/>
                </a:solidFill>
                <a:highlight>
                  <a:srgbClr val="EFEFEF"/>
                </a:highlight>
                <a:latin typeface="Consolas"/>
                <a:ea typeface="Consolas"/>
                <a:cs typeface="Consolas"/>
                <a:sym typeface="Consolas"/>
              </a:rPr>
              <a:t>.append()</a:t>
            </a:r>
            <a:endParaRPr b="0" i="0" sz="1100" u="none" cap="none" strike="noStrike">
              <a:solidFill>
                <a:srgbClr val="FF0000"/>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434343"/>
              </a:buClr>
              <a:buSzPts val="2200"/>
              <a:buChar char="●"/>
            </a:pPr>
            <a:r>
              <a:rPr lang="tr-TR" sz="3200">
                <a:solidFill>
                  <a:srgbClr val="434343"/>
                </a:solidFill>
                <a:highlight>
                  <a:srgbClr val="EFEFEF"/>
                </a:highlight>
                <a:latin typeface="Consolas"/>
                <a:ea typeface="Consolas"/>
                <a:cs typeface="Consolas"/>
                <a:sym typeface="Consolas"/>
              </a:rPr>
              <a:t>.insert()</a:t>
            </a:r>
            <a:endParaRPr i="0" sz="3200" u="none" cap="none" strike="noStrike">
              <a:solidFill>
                <a:srgbClr val="434343"/>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pic>
        <p:nvPicPr>
          <p:cNvPr descr="Arrow Slight curve" id="1204" name="Google Shape;1204;p47"/>
          <p:cNvPicPr preferRelativeResize="0"/>
          <p:nvPr/>
        </p:nvPicPr>
        <p:blipFill rotWithShape="1">
          <a:blip r:embed="rId3">
            <a:alphaModFix/>
          </a:blip>
          <a:srcRect b="0" l="0" r="0" t="0"/>
          <a:stretch/>
        </p:blipFill>
        <p:spPr>
          <a:xfrm>
            <a:off x="2939075" y="3145473"/>
            <a:ext cx="622391" cy="468600"/>
          </a:xfrm>
          <a:prstGeom prst="rect">
            <a:avLst/>
          </a:prstGeom>
          <a:noFill/>
          <a:ln>
            <a:noFill/>
          </a:ln>
          <a:effectLst>
            <a:outerShdw blurRad="292100" rotWithShape="0" algn="tl" dir="2700000" dist="139700">
              <a:srgbClr val="333333">
                <a:alpha val="64709"/>
              </a:srgbClr>
            </a:outerShdw>
          </a:effectLst>
        </p:spPr>
      </p:pic>
      <p:sp>
        <p:nvSpPr>
          <p:cNvPr id="1205" name="Google Shape;1205;p47"/>
          <p:cNvSpPr txBox="1"/>
          <p:nvPr/>
        </p:nvSpPr>
        <p:spPr>
          <a:xfrm>
            <a:off x="3907525" y="2272225"/>
            <a:ext cx="51705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[1,</a:t>
            </a:r>
            <a:r>
              <a:rPr lang="tr-TR" sz="2000">
                <a:solidFill>
                  <a:srgbClr val="434343"/>
                </a:solidFill>
                <a:latin typeface="Consolas"/>
                <a:ea typeface="Consolas"/>
                <a:cs typeface="Consolas"/>
                <a:sym typeface="Consolas"/>
              </a:rPr>
              <a:t> 4, 7]</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numbers.append(9)</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a:t>
            </a:r>
            <a:r>
              <a:rPr lang="tr-TR" sz="2000">
                <a:solidFill>
                  <a:srgbClr val="FF0000"/>
                </a:solidFill>
                <a:latin typeface="Consolas"/>
                <a:ea typeface="Consolas"/>
                <a:cs typeface="Consolas"/>
                <a:sym typeface="Consolas"/>
              </a:rPr>
              <a:t>'9'</a:t>
            </a:r>
            <a:r>
              <a:rPr lang="tr-TR" sz="2000">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11" name="Google Shape;1211;p4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12" name="Google Shape;1212;p48"/>
          <p:cNvSpPr txBox="1"/>
          <p:nvPr>
            <p:ph idx="4294967295" type="subTitle"/>
          </p:nvPr>
        </p:nvSpPr>
        <p:spPr>
          <a:xfrm>
            <a:off x="67625" y="800200"/>
            <a:ext cx="8783100" cy="1424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We can add an element into a list using </a:t>
            </a:r>
            <a:r>
              <a:rPr lang="tr-TR" sz="2400">
                <a:solidFill>
                  <a:srgbClr val="434343"/>
                </a:solidFill>
                <a:highlight>
                  <a:srgbClr val="EFEFEF"/>
                </a:highlight>
                <a:latin typeface="Consolas"/>
                <a:ea typeface="Consolas"/>
                <a:cs typeface="Consolas"/>
                <a:sym typeface="Consolas"/>
              </a:rPr>
              <a:t>.append()</a:t>
            </a:r>
            <a:r>
              <a:rPr lang="tr-TR" sz="2400">
                <a:solidFill>
                  <a:srgbClr val="434343"/>
                </a:solidFill>
                <a:latin typeface="Montserrat Light"/>
                <a:ea typeface="Montserrat Light"/>
                <a:cs typeface="Montserrat Light"/>
                <a:sym typeface="Montserrat Light"/>
              </a:rPr>
              <a:t> or .</a:t>
            </a:r>
            <a:r>
              <a:rPr lang="tr-TR" sz="2400">
                <a:solidFill>
                  <a:srgbClr val="434343"/>
                </a:solidFill>
                <a:highlight>
                  <a:srgbClr val="EFEFEF"/>
                </a:highlight>
                <a:latin typeface="Consolas"/>
                <a:ea typeface="Consolas"/>
                <a:cs typeface="Consolas"/>
                <a:sym typeface="Consolas"/>
              </a:rPr>
              <a:t>insert()</a:t>
            </a:r>
            <a:r>
              <a:rPr lang="tr-TR" sz="2400">
                <a:solidFill>
                  <a:srgbClr val="434343"/>
                </a:solidFill>
                <a:latin typeface="Montserrat Light"/>
                <a:ea typeface="Montserrat Light"/>
                <a:cs typeface="Montserrat Light"/>
                <a:sym typeface="Montserrat Light"/>
              </a:rPr>
              <a:t> methods.</a:t>
            </a:r>
            <a:endParaRPr sz="2400">
              <a:solidFill>
                <a:srgbClr val="434343"/>
              </a:solidFill>
              <a:latin typeface="Montserrat Light"/>
              <a:ea typeface="Montserrat Light"/>
              <a:cs typeface="Montserrat Light"/>
              <a:sym typeface="Montserrat Light"/>
            </a:endParaRPr>
          </a:p>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.append()</a:t>
            </a:r>
            <a:r>
              <a:rPr lang="tr-TR" sz="2400">
                <a:solidFill>
                  <a:srgbClr val="434343"/>
                </a:solidFill>
                <a:latin typeface="Montserrat Light"/>
                <a:ea typeface="Montserrat Light"/>
                <a:cs typeface="Montserrat Light"/>
                <a:sym typeface="Montserrat Light"/>
              </a:rPr>
              <a:t> appends an object to the end of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213" name="Google Shape;1213;p48"/>
          <p:cNvSpPr txBox="1"/>
          <p:nvPr/>
        </p:nvSpPr>
        <p:spPr>
          <a:xfrm>
            <a:off x="118575" y="29277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000000"/>
              </a:buClr>
              <a:buSzPts val="2000"/>
              <a:buFont typeface="Arial"/>
              <a:buChar char="●"/>
            </a:pPr>
            <a:r>
              <a:rPr lang="tr-TR" sz="3200">
                <a:solidFill>
                  <a:srgbClr val="0000FF"/>
                </a:solidFill>
                <a:highlight>
                  <a:srgbClr val="EFEFEF"/>
                </a:highlight>
                <a:latin typeface="Consolas"/>
                <a:ea typeface="Consolas"/>
                <a:cs typeface="Consolas"/>
                <a:sym typeface="Consolas"/>
              </a:rPr>
              <a:t>.append()</a:t>
            </a:r>
            <a:endParaRPr b="0" i="0" sz="1100" u="none" cap="none" strike="noStrike">
              <a:solidFill>
                <a:srgbClr val="FF0000"/>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434343"/>
              </a:buClr>
              <a:buSzPts val="2200"/>
              <a:buChar char="●"/>
            </a:pPr>
            <a:r>
              <a:rPr lang="tr-TR" sz="3200">
                <a:solidFill>
                  <a:srgbClr val="434343"/>
                </a:solidFill>
                <a:highlight>
                  <a:srgbClr val="EFEFEF"/>
                </a:highlight>
                <a:latin typeface="Consolas"/>
                <a:ea typeface="Consolas"/>
                <a:cs typeface="Consolas"/>
                <a:sym typeface="Consolas"/>
              </a:rPr>
              <a:t>.insert()</a:t>
            </a:r>
            <a:endParaRPr i="0" sz="3200" u="none" cap="none" strike="noStrike">
              <a:solidFill>
                <a:srgbClr val="434343"/>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pic>
        <p:nvPicPr>
          <p:cNvPr descr="Arrow Slight curve" id="1214" name="Google Shape;1214;p48"/>
          <p:cNvPicPr preferRelativeResize="0"/>
          <p:nvPr/>
        </p:nvPicPr>
        <p:blipFill rotWithShape="1">
          <a:blip r:embed="rId3">
            <a:alphaModFix/>
          </a:blip>
          <a:srcRect b="0" l="0" r="0" t="0"/>
          <a:stretch/>
        </p:blipFill>
        <p:spPr>
          <a:xfrm>
            <a:off x="2939075" y="3145473"/>
            <a:ext cx="622391" cy="468600"/>
          </a:xfrm>
          <a:prstGeom prst="rect">
            <a:avLst/>
          </a:prstGeom>
          <a:noFill/>
          <a:ln>
            <a:noFill/>
          </a:ln>
          <a:effectLst>
            <a:outerShdw blurRad="292100" rotWithShape="0" algn="tl" dir="2700000" dist="139700">
              <a:srgbClr val="333333">
                <a:alpha val="64709"/>
              </a:srgbClr>
            </a:outerShdw>
          </a:effectLst>
        </p:spPr>
      </p:pic>
      <p:sp>
        <p:nvSpPr>
          <p:cNvPr id="1215" name="Google Shape;1215;p48"/>
          <p:cNvSpPr txBox="1"/>
          <p:nvPr/>
        </p:nvSpPr>
        <p:spPr>
          <a:xfrm>
            <a:off x="3907525" y="2272225"/>
            <a:ext cx="51705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[1,</a:t>
            </a:r>
            <a:r>
              <a:rPr lang="tr-TR" sz="2000">
                <a:solidFill>
                  <a:srgbClr val="434343"/>
                </a:solidFill>
                <a:latin typeface="Consolas"/>
                <a:ea typeface="Consolas"/>
                <a:cs typeface="Consolas"/>
                <a:sym typeface="Consolas"/>
              </a:rPr>
              <a:t> 4, 7]</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numbers.append(9)</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a:t>
            </a:r>
            <a:r>
              <a:rPr lang="tr-TR" sz="2000">
                <a:solidFill>
                  <a:srgbClr val="FF0000"/>
                </a:solidFill>
                <a:latin typeface="Consolas"/>
                <a:ea typeface="Consolas"/>
                <a:cs typeface="Consolas"/>
                <a:sym typeface="Consolas"/>
              </a:rPr>
              <a:t>'9'</a:t>
            </a:r>
            <a:r>
              <a:rPr lang="tr-TR" sz="2000">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216" name="Google Shape;1216;p48"/>
          <p:cNvSpPr txBox="1"/>
          <p:nvPr/>
        </p:nvSpPr>
        <p:spPr>
          <a:xfrm>
            <a:off x="3907525" y="3832350"/>
            <a:ext cx="5170500" cy="8043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4, 7, 9, '9']</a:t>
            </a:r>
            <a:endParaRPr b="0" i="0" sz="2000" u="none" cap="none" strike="noStrike">
              <a:solidFill>
                <a:srgbClr val="434343"/>
              </a:solidFill>
              <a:latin typeface="Consolas"/>
              <a:ea typeface="Consolas"/>
              <a:cs typeface="Consolas"/>
              <a:sym typeface="Consolas"/>
            </a:endParaRPr>
          </a:p>
        </p:txBody>
      </p:sp>
      <p:sp>
        <p:nvSpPr>
          <p:cNvPr id="1217" name="Google Shape;1217;p48"/>
          <p:cNvSpPr/>
          <p:nvPr/>
        </p:nvSpPr>
        <p:spPr>
          <a:xfrm>
            <a:off x="5512325" y="2870800"/>
            <a:ext cx="608050" cy="1166250"/>
          </a:xfrm>
          <a:custGeom>
            <a:rect b="b" l="l" r="r" t="t"/>
            <a:pathLst>
              <a:path extrusionOk="0" h="46650" w="24322">
                <a:moveTo>
                  <a:pt x="24322" y="0"/>
                </a:moveTo>
                <a:cubicBezTo>
                  <a:pt x="22661" y="665"/>
                  <a:pt x="17345" y="2459"/>
                  <a:pt x="14354" y="3987"/>
                </a:cubicBezTo>
                <a:cubicBezTo>
                  <a:pt x="11364" y="5515"/>
                  <a:pt x="7509" y="4917"/>
                  <a:pt x="6379" y="9170"/>
                </a:cubicBezTo>
                <a:cubicBezTo>
                  <a:pt x="5249" y="13423"/>
                  <a:pt x="8638" y="23258"/>
                  <a:pt x="7575" y="29505"/>
                </a:cubicBezTo>
                <a:cubicBezTo>
                  <a:pt x="6512" y="35752"/>
                  <a:pt x="1263" y="43793"/>
                  <a:pt x="0" y="46650"/>
                </a:cubicBezTo>
              </a:path>
            </a:pathLst>
          </a:custGeom>
          <a:noFill/>
          <a:ln cap="flat" cmpd="sng" w="19050">
            <a:solidFill>
              <a:srgbClr val="00FFFF"/>
            </a:solidFill>
            <a:prstDash val="solid"/>
            <a:round/>
            <a:headEnd len="med" w="med" type="none"/>
            <a:tailEnd len="med" w="med" type="stealth"/>
          </a:ln>
        </p:spPr>
      </p:sp>
      <p:sp>
        <p:nvSpPr>
          <p:cNvPr id="1218" name="Google Shape;1218;p48"/>
          <p:cNvSpPr/>
          <p:nvPr/>
        </p:nvSpPr>
        <p:spPr>
          <a:xfrm>
            <a:off x="6120375" y="3199725"/>
            <a:ext cx="493000" cy="857250"/>
          </a:xfrm>
          <a:custGeom>
            <a:rect b="b" l="l" r="r" t="t"/>
            <a:pathLst>
              <a:path extrusionOk="0" h="34290" w="19720">
                <a:moveTo>
                  <a:pt x="9569" y="0"/>
                </a:moveTo>
                <a:cubicBezTo>
                  <a:pt x="11230" y="1263"/>
                  <a:pt x="18806" y="3855"/>
                  <a:pt x="19537" y="7576"/>
                </a:cubicBezTo>
                <a:cubicBezTo>
                  <a:pt x="20268" y="11298"/>
                  <a:pt x="17211" y="17877"/>
                  <a:pt x="13955" y="22329"/>
                </a:cubicBezTo>
                <a:cubicBezTo>
                  <a:pt x="10699" y="26781"/>
                  <a:pt x="2326" y="32297"/>
                  <a:pt x="0" y="34290"/>
                </a:cubicBezTo>
              </a:path>
            </a:pathLst>
          </a:custGeom>
          <a:noFill/>
          <a:ln cap="flat" cmpd="sng" w="19050">
            <a:solidFill>
              <a:srgbClr val="00FFFF"/>
            </a:solidFill>
            <a:prstDash val="solid"/>
            <a:round/>
            <a:headEnd len="med" w="med" type="none"/>
            <a:tailEnd len="med" w="med" type="stealth"/>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49"/>
          <p:cNvSpPr txBox="1"/>
          <p:nvPr>
            <p:ph idx="12" type="sldNum"/>
          </p:nvPr>
        </p:nvSpPr>
        <p:spPr>
          <a:xfrm>
            <a:off x="8604200" y="4715807"/>
            <a:ext cx="501600" cy="46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24" name="Google Shape;1224;p49"/>
          <p:cNvSpPr txBox="1"/>
          <p:nvPr>
            <p:ph idx="4294967295" type="subTitle"/>
          </p:nvPr>
        </p:nvSpPr>
        <p:spPr>
          <a:xfrm>
            <a:off x="299525" y="800100"/>
            <a:ext cx="8577000" cy="680100"/>
          </a:xfrm>
          <a:prstGeom prst="rect">
            <a:avLst/>
          </a:prstGeom>
          <a:noFill/>
          <a:ln>
            <a:noFill/>
          </a:ln>
        </p:spPr>
        <p:txBody>
          <a:bodyPr anchorCtr="0" anchor="t" bIns="0" lIns="0" spcFirstLastPara="1" rIns="0" wrap="square" tIns="0">
            <a:noAutofit/>
          </a:bodyPr>
          <a:lstStyle/>
          <a:p>
            <a:pPr indent="-406400" lvl="0" marL="457200" marR="0" rtl="0" algn="just">
              <a:lnSpc>
                <a:spcPct val="110000"/>
              </a:lnSpc>
              <a:spcBef>
                <a:spcPts val="600"/>
              </a:spcBef>
              <a:spcAft>
                <a:spcPts val="0"/>
              </a:spcAft>
              <a:buClr>
                <a:srgbClr val="741B47"/>
              </a:buClr>
              <a:buSzPts val="2800"/>
              <a:buFont typeface="Montserrat Light"/>
              <a:buChar char="▸"/>
            </a:pPr>
            <a:r>
              <a:rPr b="0" i="0" lang="tr-TR" sz="2400" u="none" cap="none" strike="noStrike">
                <a:solidFill>
                  <a:srgbClr val="434343"/>
                </a:solidFill>
                <a:latin typeface="Montserrat Light"/>
                <a:ea typeface="Montserrat Light"/>
                <a:cs typeface="Montserrat Light"/>
                <a:sym typeface="Montserrat Light"/>
              </a:rPr>
              <a:t>Take a look at the example </a:t>
            </a:r>
            <a:r>
              <a:rPr b="0" i="0" lang="tr-TR" sz="3300" u="none" cap="none" strike="noStrike">
                <a:solidFill>
                  <a:srgbClr val="434343"/>
                </a:solidFill>
                <a:latin typeface="Montserrat Light"/>
                <a:ea typeface="Montserrat Light"/>
                <a:cs typeface="Montserrat Light"/>
                <a:sym typeface="Montserrat Light"/>
              </a:rPr>
              <a:t>👇</a:t>
            </a:r>
            <a:endParaRPr b="0" i="0" sz="3300" u="none" cap="none" strike="noStrike">
              <a:solidFill>
                <a:srgbClr val="434343"/>
              </a:solidFill>
              <a:latin typeface="Montserrat Light"/>
              <a:ea typeface="Montserrat Light"/>
              <a:cs typeface="Montserrat Light"/>
              <a:sym typeface="Montserrat Light"/>
            </a:endParaRPr>
          </a:p>
        </p:txBody>
      </p:sp>
      <p:sp>
        <p:nvSpPr>
          <p:cNvPr id="1225" name="Google Shape;1225;p4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pic>
        <p:nvPicPr>
          <p:cNvPr id="1226" name="Google Shape;1226;p49"/>
          <p:cNvPicPr preferRelativeResize="0"/>
          <p:nvPr/>
        </p:nvPicPr>
        <p:blipFill>
          <a:blip r:embed="rId3">
            <a:alphaModFix/>
          </a:blip>
          <a:stretch>
            <a:fillRect/>
          </a:stretch>
        </p:blipFill>
        <p:spPr>
          <a:xfrm>
            <a:off x="168425" y="1602525"/>
            <a:ext cx="8839202" cy="1797623"/>
          </a:xfrm>
          <a:prstGeom prst="rect">
            <a:avLst/>
          </a:prstGeom>
          <a:noFill/>
          <a:ln>
            <a:noFill/>
          </a:ln>
        </p:spPr>
      </p:pic>
      <p:sp>
        <p:nvSpPr>
          <p:cNvPr id="1227" name="Google Shape;1227;p49">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0"/>
          <p:cNvSpPr txBox="1"/>
          <p:nvPr>
            <p:ph idx="12" type="sldNum"/>
          </p:nvPr>
        </p:nvSpPr>
        <p:spPr>
          <a:xfrm>
            <a:off x="8604200" y="4715807"/>
            <a:ext cx="501600" cy="46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33" name="Google Shape;1233;p50"/>
          <p:cNvSpPr txBox="1"/>
          <p:nvPr>
            <p:ph idx="4294967295" type="subTitle"/>
          </p:nvPr>
        </p:nvSpPr>
        <p:spPr>
          <a:xfrm>
            <a:off x="299525" y="800100"/>
            <a:ext cx="8577000" cy="680100"/>
          </a:xfrm>
          <a:prstGeom prst="rect">
            <a:avLst/>
          </a:prstGeom>
          <a:noFill/>
          <a:ln>
            <a:noFill/>
          </a:ln>
        </p:spPr>
        <p:txBody>
          <a:bodyPr anchorCtr="0" anchor="t" bIns="0" lIns="0" spcFirstLastPara="1" rIns="0" wrap="square" tIns="0">
            <a:noAutofit/>
          </a:bodyPr>
          <a:lstStyle/>
          <a:p>
            <a:pPr indent="-406400" lvl="0" marL="457200" marR="0" rtl="0" algn="just">
              <a:lnSpc>
                <a:spcPct val="110000"/>
              </a:lnSpc>
              <a:spcBef>
                <a:spcPts val="600"/>
              </a:spcBef>
              <a:spcAft>
                <a:spcPts val="0"/>
              </a:spcAft>
              <a:buClr>
                <a:srgbClr val="741B47"/>
              </a:buClr>
              <a:buSzPts val="2800"/>
              <a:buFont typeface="Montserrat Light"/>
              <a:buChar char="▸"/>
            </a:pPr>
            <a:r>
              <a:rPr b="0" i="0" lang="tr-TR" sz="2400" u="none" cap="none" strike="noStrike">
                <a:solidFill>
                  <a:srgbClr val="434343"/>
                </a:solidFill>
                <a:latin typeface="Montserrat Light"/>
                <a:ea typeface="Montserrat Light"/>
                <a:cs typeface="Montserrat Light"/>
                <a:sym typeface="Montserrat Light"/>
              </a:rPr>
              <a:t>Take a look at the example </a:t>
            </a:r>
            <a:r>
              <a:rPr b="0" i="0" lang="tr-TR" sz="3300" u="none" cap="none" strike="noStrike">
                <a:solidFill>
                  <a:srgbClr val="434343"/>
                </a:solidFill>
                <a:latin typeface="Montserrat Light"/>
                <a:ea typeface="Montserrat Light"/>
                <a:cs typeface="Montserrat Light"/>
                <a:sym typeface="Montserrat Light"/>
              </a:rPr>
              <a:t>👇</a:t>
            </a:r>
            <a:endParaRPr b="0" i="0" sz="3300" u="none" cap="none" strike="noStrike">
              <a:solidFill>
                <a:srgbClr val="434343"/>
              </a:solidFill>
              <a:latin typeface="Montserrat Light"/>
              <a:ea typeface="Montserrat Light"/>
              <a:cs typeface="Montserrat Light"/>
              <a:sym typeface="Montserrat Light"/>
            </a:endParaRPr>
          </a:p>
        </p:txBody>
      </p:sp>
      <p:sp>
        <p:nvSpPr>
          <p:cNvPr id="1234" name="Google Shape;1234;p5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pic>
        <p:nvPicPr>
          <p:cNvPr id="1235" name="Google Shape;1235;p50"/>
          <p:cNvPicPr preferRelativeResize="0"/>
          <p:nvPr/>
        </p:nvPicPr>
        <p:blipFill>
          <a:blip r:embed="rId3">
            <a:alphaModFix/>
          </a:blip>
          <a:stretch>
            <a:fillRect/>
          </a:stretch>
        </p:blipFill>
        <p:spPr>
          <a:xfrm>
            <a:off x="152400" y="1632600"/>
            <a:ext cx="8839202" cy="1797623"/>
          </a:xfrm>
          <a:prstGeom prst="rect">
            <a:avLst/>
          </a:prstGeom>
          <a:noFill/>
          <a:ln>
            <a:noFill/>
          </a:ln>
        </p:spPr>
      </p:pic>
      <p:pic>
        <p:nvPicPr>
          <p:cNvPr id="1236" name="Google Shape;1236;p50"/>
          <p:cNvPicPr preferRelativeResize="0"/>
          <p:nvPr/>
        </p:nvPicPr>
        <p:blipFill>
          <a:blip r:embed="rId4">
            <a:alphaModFix/>
          </a:blip>
          <a:stretch>
            <a:fillRect/>
          </a:stretch>
        </p:blipFill>
        <p:spPr>
          <a:xfrm>
            <a:off x="222175" y="3483250"/>
            <a:ext cx="8921826" cy="13197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51"/>
          <p:cNvSpPr txBox="1"/>
          <p:nvPr>
            <p:ph idx="12" type="sldNum"/>
          </p:nvPr>
        </p:nvSpPr>
        <p:spPr>
          <a:xfrm>
            <a:off x="8604200" y="4715807"/>
            <a:ext cx="501600" cy="46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42" name="Google Shape;1242;p51"/>
          <p:cNvSpPr txBox="1"/>
          <p:nvPr>
            <p:ph idx="4294967295" type="subTitle"/>
          </p:nvPr>
        </p:nvSpPr>
        <p:spPr>
          <a:xfrm>
            <a:off x="299525" y="800100"/>
            <a:ext cx="8577000" cy="680100"/>
          </a:xfrm>
          <a:prstGeom prst="rect">
            <a:avLst/>
          </a:prstGeom>
          <a:noFill/>
          <a:ln>
            <a:noFill/>
          </a:ln>
        </p:spPr>
        <p:txBody>
          <a:bodyPr anchorCtr="0" anchor="t" bIns="0" lIns="0" spcFirstLastPara="1" rIns="0" wrap="square" tIns="0">
            <a:noAutofit/>
          </a:bodyPr>
          <a:lstStyle/>
          <a:p>
            <a:pPr indent="-406400" lvl="0" marL="457200" marR="0" rtl="0" algn="just">
              <a:lnSpc>
                <a:spcPct val="110000"/>
              </a:lnSpc>
              <a:spcBef>
                <a:spcPts val="600"/>
              </a:spcBef>
              <a:spcAft>
                <a:spcPts val="0"/>
              </a:spcAft>
              <a:buClr>
                <a:srgbClr val="741B47"/>
              </a:buClr>
              <a:buSzPts val="2800"/>
              <a:buFont typeface="Montserrat Light"/>
              <a:buChar char="▸"/>
            </a:pPr>
            <a:r>
              <a:rPr lang="tr-TR" sz="2400">
                <a:solidFill>
                  <a:srgbClr val="434343"/>
                </a:solidFill>
                <a:latin typeface="Montserrat Light"/>
                <a:ea typeface="Montserrat Light"/>
                <a:cs typeface="Montserrat Light"/>
                <a:sym typeface="Montserrat Light"/>
              </a:rPr>
              <a:t>Here’s the pre-class</a:t>
            </a:r>
            <a:r>
              <a:rPr b="0" i="0" lang="tr-TR" sz="2400" u="none" cap="none" strike="noStrike">
                <a:solidFill>
                  <a:srgbClr val="434343"/>
                </a:solidFill>
                <a:latin typeface="Montserrat Light"/>
                <a:ea typeface="Montserrat Light"/>
                <a:cs typeface="Montserrat Light"/>
                <a:sym typeface="Montserrat Light"/>
              </a:rPr>
              <a:t> example </a:t>
            </a:r>
            <a:r>
              <a:rPr b="0" i="0" lang="tr-TR" sz="3300" u="none" cap="none" strike="noStrike">
                <a:solidFill>
                  <a:srgbClr val="434343"/>
                </a:solidFill>
                <a:latin typeface="Montserrat Light"/>
                <a:ea typeface="Montserrat Light"/>
                <a:cs typeface="Montserrat Light"/>
                <a:sym typeface="Montserrat Light"/>
              </a:rPr>
              <a:t>👇</a:t>
            </a:r>
            <a:endParaRPr b="0" i="0" sz="3300" u="none" cap="none" strike="noStrike">
              <a:solidFill>
                <a:srgbClr val="434343"/>
              </a:solidFill>
              <a:latin typeface="Montserrat Light"/>
              <a:ea typeface="Montserrat Light"/>
              <a:cs typeface="Montserrat Light"/>
              <a:sym typeface="Montserrat Light"/>
            </a:endParaRPr>
          </a:p>
        </p:txBody>
      </p:sp>
      <p:sp>
        <p:nvSpPr>
          <p:cNvPr id="1243" name="Google Shape;1243;p5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pic>
        <p:nvPicPr>
          <p:cNvPr id="1244" name="Google Shape;1244;p51"/>
          <p:cNvPicPr preferRelativeResize="0"/>
          <p:nvPr/>
        </p:nvPicPr>
        <p:blipFill>
          <a:blip r:embed="rId3">
            <a:alphaModFix/>
          </a:blip>
          <a:stretch>
            <a:fillRect/>
          </a:stretch>
        </p:blipFill>
        <p:spPr>
          <a:xfrm>
            <a:off x="152400" y="1785000"/>
            <a:ext cx="8839196" cy="10556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2"/>
          <p:cNvSpPr txBox="1"/>
          <p:nvPr>
            <p:ph idx="12" type="sldNum"/>
          </p:nvPr>
        </p:nvSpPr>
        <p:spPr>
          <a:xfrm>
            <a:off x="8604200" y="4715807"/>
            <a:ext cx="501600" cy="46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50" name="Google Shape;1250;p5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pic>
        <p:nvPicPr>
          <p:cNvPr id="1251" name="Google Shape;1251;p52"/>
          <p:cNvPicPr preferRelativeResize="0"/>
          <p:nvPr/>
        </p:nvPicPr>
        <p:blipFill rotWithShape="1">
          <a:blip r:embed="rId3">
            <a:alphaModFix/>
          </a:blip>
          <a:srcRect b="1458" l="0" r="0" t="0"/>
          <a:stretch/>
        </p:blipFill>
        <p:spPr>
          <a:xfrm>
            <a:off x="1143000" y="754450"/>
            <a:ext cx="6172273" cy="43890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53"/>
          <p:cNvSpPr txBox="1"/>
          <p:nvPr>
            <p:ph idx="12" type="sldNum"/>
          </p:nvPr>
        </p:nvSpPr>
        <p:spPr>
          <a:xfrm>
            <a:off x="8604200" y="4715807"/>
            <a:ext cx="501600" cy="465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57" name="Google Shape;1257;p5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pic>
        <p:nvPicPr>
          <p:cNvPr id="1258" name="Google Shape;1258;p53"/>
          <p:cNvPicPr preferRelativeResize="0"/>
          <p:nvPr/>
        </p:nvPicPr>
        <p:blipFill>
          <a:blip r:embed="rId3">
            <a:alphaModFix/>
          </a:blip>
          <a:stretch>
            <a:fillRect/>
          </a:stretch>
        </p:blipFill>
        <p:spPr>
          <a:xfrm>
            <a:off x="152400" y="1785000"/>
            <a:ext cx="8839196" cy="1055644"/>
          </a:xfrm>
          <a:prstGeom prst="rect">
            <a:avLst/>
          </a:prstGeom>
          <a:noFill/>
          <a:ln>
            <a:noFill/>
          </a:ln>
        </p:spPr>
      </p:pic>
      <p:pic>
        <p:nvPicPr>
          <p:cNvPr id="1259" name="Google Shape;1259;p53"/>
          <p:cNvPicPr preferRelativeResize="0"/>
          <p:nvPr/>
        </p:nvPicPr>
        <p:blipFill>
          <a:blip r:embed="rId4">
            <a:alphaModFix/>
          </a:blip>
          <a:stretch>
            <a:fillRect/>
          </a:stretch>
        </p:blipFill>
        <p:spPr>
          <a:xfrm>
            <a:off x="152400" y="2993044"/>
            <a:ext cx="8839199" cy="5293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65" name="Google Shape;1265;p5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66" name="Google Shape;1266;p54"/>
          <p:cNvSpPr txBox="1"/>
          <p:nvPr>
            <p:ph idx="4294967295" type="subTitle"/>
          </p:nvPr>
        </p:nvSpPr>
        <p:spPr>
          <a:xfrm>
            <a:off x="67625" y="800200"/>
            <a:ext cx="8783100" cy="18768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073763"/>
                </a:solidFill>
                <a:latin typeface="Montserrat Medium"/>
                <a:ea typeface="Montserrat Medium"/>
                <a:cs typeface="Montserrat Medium"/>
                <a:sym typeface="Montserrat Medium"/>
              </a:rPr>
              <a:t>Task </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a:p>
            <a:pPr indent="-381000" lvl="1" marL="914400" marR="0" rtl="0" algn="just">
              <a:lnSpc>
                <a:spcPct val="110000"/>
              </a:lnSpc>
              <a:spcBef>
                <a:spcPts val="600"/>
              </a:spcBef>
              <a:spcAft>
                <a:spcPts val="0"/>
              </a:spcAft>
              <a:buClr>
                <a:srgbClr val="434343"/>
              </a:buClr>
              <a:buSzPts val="2400"/>
              <a:buFont typeface="Montserrat Light"/>
              <a:buChar char="▹"/>
            </a:pPr>
            <a:r>
              <a:rPr lang="tr-TR" sz="2400">
                <a:solidFill>
                  <a:srgbClr val="434343"/>
                </a:solidFill>
                <a:latin typeface="Montserrat Light"/>
                <a:ea typeface="Montserrat Light"/>
                <a:cs typeface="Montserrat Light"/>
                <a:sym typeface="Montserrat Light"/>
              </a:rPr>
              <a:t>Create an empty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and then collect the </a:t>
            </a:r>
            <a:r>
              <a:rPr lang="tr-TR" sz="2400">
                <a:solidFill>
                  <a:srgbClr val="434343"/>
                </a:solidFill>
                <a:highlight>
                  <a:srgbClr val="EFEFEF"/>
                </a:highlight>
                <a:latin typeface="Consolas"/>
                <a:ea typeface="Consolas"/>
                <a:cs typeface="Consolas"/>
                <a:sym typeface="Consolas"/>
              </a:rPr>
              <a:t>int</a:t>
            </a:r>
            <a:r>
              <a:rPr lang="tr-TR" sz="2400">
                <a:solidFill>
                  <a:srgbClr val="434343"/>
                </a:solidFill>
                <a:latin typeface="Montserrat Light"/>
                <a:ea typeface="Montserrat Light"/>
                <a:cs typeface="Montserrat Light"/>
                <a:sym typeface="Montserrat Light"/>
              </a:rPr>
              <a:t> numbers (1 - 4) one by one into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you created using </a:t>
            </a:r>
            <a:r>
              <a:rPr lang="tr-TR" sz="2400">
                <a:solidFill>
                  <a:srgbClr val="434343"/>
                </a:solidFill>
                <a:highlight>
                  <a:srgbClr val="EFEFEF"/>
                </a:highlight>
                <a:latin typeface="Consolas"/>
                <a:ea typeface="Consolas"/>
                <a:cs typeface="Consolas"/>
                <a:sym typeface="Consolas"/>
              </a:rPr>
              <a:t>.append()</a:t>
            </a:r>
            <a:r>
              <a:rPr lang="tr-TR" sz="2400">
                <a:solidFill>
                  <a:srgbClr val="434343"/>
                </a:solidFill>
                <a:latin typeface="Montserrat Light"/>
                <a:ea typeface="Montserrat Light"/>
                <a:cs typeface="Montserrat Light"/>
                <a:sym typeface="Montserrat Light"/>
              </a:rPr>
              <a:t> method.</a:t>
            </a:r>
            <a:endParaRPr sz="2400">
              <a:solidFill>
                <a:srgbClr val="434343"/>
              </a:solidFill>
              <a:latin typeface="Montserrat Light"/>
              <a:ea typeface="Montserrat Light"/>
              <a:cs typeface="Montserrat Light"/>
              <a:sym typeface="Montserrat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72" name="Google Shape;1272;p5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73" name="Google Shape;1273;p55"/>
          <p:cNvSpPr txBox="1"/>
          <p:nvPr>
            <p:ph idx="4294967295" type="subTitle"/>
          </p:nvPr>
        </p:nvSpPr>
        <p:spPr>
          <a:xfrm>
            <a:off x="67625" y="800200"/>
            <a:ext cx="8783100" cy="6951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code can be like :</a:t>
            </a:r>
            <a:endParaRPr sz="2400">
              <a:solidFill>
                <a:srgbClr val="434343"/>
              </a:solidFill>
              <a:latin typeface="Montserrat Light"/>
              <a:ea typeface="Montserrat Light"/>
              <a:cs typeface="Montserrat Light"/>
              <a:sym typeface="Montserrat Light"/>
            </a:endParaRPr>
          </a:p>
        </p:txBody>
      </p:sp>
      <p:sp>
        <p:nvSpPr>
          <p:cNvPr id="1274" name="Google Shape;1274;p55"/>
          <p:cNvSpPr txBox="1"/>
          <p:nvPr/>
        </p:nvSpPr>
        <p:spPr>
          <a:xfrm>
            <a:off x="608050" y="1704500"/>
            <a:ext cx="8469900" cy="2232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a:t>
            </a:r>
            <a:r>
              <a:rPr lang="tr-TR" sz="2000">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numbers.append(1)</a:t>
            </a:r>
            <a:endParaRPr b="0" i="0" sz="2000" u="none" cap="none" strike="noStrike">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numbers.append(2)</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numbers.append(3)</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numbers.append(4)</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275" name="Google Shape;1275;p55"/>
          <p:cNvSpPr txBox="1"/>
          <p:nvPr/>
        </p:nvSpPr>
        <p:spPr>
          <a:xfrm>
            <a:off x="608125" y="4126750"/>
            <a:ext cx="8469900" cy="5100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2, 3, 4]</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81" name="Google Shape;1281;p5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82" name="Google Shape;1282;p56"/>
          <p:cNvSpPr txBox="1"/>
          <p:nvPr>
            <p:ph idx="4294967295" type="subTitle"/>
          </p:nvPr>
        </p:nvSpPr>
        <p:spPr>
          <a:xfrm>
            <a:off x="67625" y="800200"/>
            <a:ext cx="8783100" cy="1004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.insert()</a:t>
            </a:r>
            <a:r>
              <a:rPr lang="tr-TR" sz="2400">
                <a:solidFill>
                  <a:srgbClr val="434343"/>
                </a:solidFill>
                <a:latin typeface="Montserrat Light"/>
                <a:ea typeface="Montserrat Light"/>
                <a:cs typeface="Montserrat Light"/>
                <a:sym typeface="Montserrat Light"/>
              </a:rPr>
              <a:t> adds  a new object to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at a specific (given) </a:t>
            </a:r>
            <a:r>
              <a:rPr lang="tr-TR" sz="2400">
                <a:solidFill>
                  <a:srgbClr val="434343"/>
                </a:solidFill>
                <a:latin typeface="Montserrat Medium"/>
                <a:ea typeface="Montserrat Medium"/>
                <a:cs typeface="Montserrat Medium"/>
                <a:sym typeface="Montserrat Medium"/>
              </a:rPr>
              <a:t>index</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283" name="Google Shape;1283;p56"/>
          <p:cNvSpPr txBox="1"/>
          <p:nvPr/>
        </p:nvSpPr>
        <p:spPr>
          <a:xfrm>
            <a:off x="118575" y="20133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434343"/>
              </a:buClr>
              <a:buSzPts val="2000"/>
              <a:buFont typeface="Arial"/>
              <a:buChar char="●"/>
            </a:pPr>
            <a:r>
              <a:rPr lang="tr-TR" sz="3200">
                <a:solidFill>
                  <a:srgbClr val="434343"/>
                </a:solidFill>
                <a:highlight>
                  <a:srgbClr val="EFEFEF"/>
                </a:highlight>
                <a:latin typeface="Consolas"/>
                <a:ea typeface="Consolas"/>
                <a:cs typeface="Consolas"/>
                <a:sym typeface="Consolas"/>
              </a:rPr>
              <a:t>.append()</a:t>
            </a:r>
            <a:endParaRPr b="0" i="0" sz="1100" u="none" cap="none" strike="noStrike">
              <a:solidFill>
                <a:srgbClr val="434343"/>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000000"/>
              </a:buClr>
              <a:buSzPts val="2200"/>
              <a:buFont typeface="Arial"/>
              <a:buChar char="●"/>
            </a:pPr>
            <a:r>
              <a:rPr lang="tr-TR" sz="3200">
                <a:solidFill>
                  <a:srgbClr val="0000FF"/>
                </a:solidFill>
                <a:highlight>
                  <a:srgbClr val="EFEFEF"/>
                </a:highlight>
                <a:latin typeface="Consolas"/>
                <a:ea typeface="Consolas"/>
                <a:cs typeface="Consolas"/>
                <a:sym typeface="Consolas"/>
              </a:rPr>
              <a:t>.insert()</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53" name="Google Shape;353;p1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Searching a String</a:t>
            </a:r>
            <a:r>
              <a:rPr lang="tr-TR" sz="3300">
                <a:solidFill>
                  <a:srgbClr val="741B47"/>
                </a:solidFill>
                <a:latin typeface="Raleway Medium"/>
                <a:ea typeface="Raleway Medium"/>
                <a:cs typeface="Raleway Medium"/>
                <a:sym typeface="Raleway Medium"/>
              </a:rPr>
              <a:t>(review pre-class)</a:t>
            </a:r>
            <a:endParaRPr sz="3300">
              <a:solidFill>
                <a:srgbClr val="419DD3"/>
              </a:solidFill>
              <a:latin typeface="Raleway Medium"/>
              <a:ea typeface="Raleway Medium"/>
              <a:cs typeface="Raleway Medium"/>
              <a:sym typeface="Raleway Medium"/>
            </a:endParaRPr>
          </a:p>
        </p:txBody>
      </p:sp>
      <p:sp>
        <p:nvSpPr>
          <p:cNvPr id="354" name="Google Shape;354;p12"/>
          <p:cNvSpPr txBox="1"/>
          <p:nvPr>
            <p:ph idx="4294967295" type="subTitle"/>
          </p:nvPr>
        </p:nvSpPr>
        <p:spPr>
          <a:xfrm>
            <a:off x="67625" y="8002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take a look these pre-class examples : </a:t>
            </a:r>
            <a:endParaRPr sz="2200">
              <a:solidFill>
                <a:srgbClr val="434343"/>
              </a:solidFill>
              <a:latin typeface="Montserrat Light"/>
              <a:ea typeface="Montserrat Light"/>
              <a:cs typeface="Montserrat Light"/>
              <a:sym typeface="Montserrat Light"/>
            </a:endParaRPr>
          </a:p>
        </p:txBody>
      </p:sp>
      <p:pic>
        <p:nvPicPr>
          <p:cNvPr id="355" name="Google Shape;355;p12"/>
          <p:cNvPicPr preferRelativeResize="0"/>
          <p:nvPr/>
        </p:nvPicPr>
        <p:blipFill>
          <a:blip r:embed="rId3">
            <a:alphaModFix/>
          </a:blip>
          <a:stretch>
            <a:fillRect/>
          </a:stretch>
        </p:blipFill>
        <p:spPr>
          <a:xfrm>
            <a:off x="152400" y="1288300"/>
            <a:ext cx="8839200" cy="874837"/>
          </a:xfrm>
          <a:prstGeom prst="rect">
            <a:avLst/>
          </a:prstGeom>
          <a:noFill/>
          <a:ln>
            <a:noFill/>
          </a:ln>
        </p:spPr>
      </p:pic>
      <p:sp>
        <p:nvSpPr>
          <p:cNvPr id="356" name="Google Shape;356;p12">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289" name="Google Shape;1289;p5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290" name="Google Shape;1290;p57"/>
          <p:cNvSpPr txBox="1"/>
          <p:nvPr>
            <p:ph idx="4294967295" type="subTitle"/>
          </p:nvPr>
        </p:nvSpPr>
        <p:spPr>
          <a:xfrm>
            <a:off x="67625" y="800200"/>
            <a:ext cx="8783100" cy="1004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.insert()</a:t>
            </a:r>
            <a:r>
              <a:rPr lang="tr-TR" sz="2400">
                <a:solidFill>
                  <a:srgbClr val="434343"/>
                </a:solidFill>
                <a:latin typeface="Montserrat Light"/>
                <a:ea typeface="Montserrat Light"/>
                <a:cs typeface="Montserrat Light"/>
                <a:sym typeface="Montserrat Light"/>
              </a:rPr>
              <a:t> adds  a new object to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at a specific (given) index.</a:t>
            </a:r>
            <a:endParaRPr sz="2400">
              <a:solidFill>
                <a:srgbClr val="434343"/>
              </a:solidFill>
              <a:latin typeface="Montserrat Light"/>
              <a:ea typeface="Montserrat Light"/>
              <a:cs typeface="Montserrat Light"/>
              <a:sym typeface="Montserrat Light"/>
            </a:endParaRPr>
          </a:p>
        </p:txBody>
      </p:sp>
      <p:sp>
        <p:nvSpPr>
          <p:cNvPr id="1291" name="Google Shape;1291;p57"/>
          <p:cNvSpPr txBox="1"/>
          <p:nvPr/>
        </p:nvSpPr>
        <p:spPr>
          <a:xfrm>
            <a:off x="118575" y="20133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434343"/>
              </a:buClr>
              <a:buSzPts val="2000"/>
              <a:buFont typeface="Arial"/>
              <a:buChar char="●"/>
            </a:pPr>
            <a:r>
              <a:rPr lang="tr-TR" sz="3200">
                <a:solidFill>
                  <a:srgbClr val="434343"/>
                </a:solidFill>
                <a:highlight>
                  <a:srgbClr val="EFEFEF"/>
                </a:highlight>
                <a:latin typeface="Consolas"/>
                <a:ea typeface="Consolas"/>
                <a:cs typeface="Consolas"/>
                <a:sym typeface="Consolas"/>
              </a:rPr>
              <a:t>.append()</a:t>
            </a:r>
            <a:endParaRPr b="0" i="0" sz="1100" u="none" cap="none" strike="noStrike">
              <a:solidFill>
                <a:srgbClr val="434343"/>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000000"/>
              </a:buClr>
              <a:buSzPts val="2200"/>
              <a:buFont typeface="Arial"/>
              <a:buChar char="●"/>
            </a:pPr>
            <a:r>
              <a:rPr lang="tr-TR" sz="3200">
                <a:solidFill>
                  <a:srgbClr val="0000FF"/>
                </a:solidFill>
                <a:highlight>
                  <a:srgbClr val="EFEFEF"/>
                </a:highlight>
                <a:latin typeface="Consolas"/>
                <a:ea typeface="Consolas"/>
                <a:cs typeface="Consolas"/>
                <a:sym typeface="Consolas"/>
              </a:rPr>
              <a:t>.insert()</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pic>
        <p:nvPicPr>
          <p:cNvPr descr="Arrow Slight curve" id="1292" name="Google Shape;1292;p57"/>
          <p:cNvPicPr preferRelativeResize="0"/>
          <p:nvPr/>
        </p:nvPicPr>
        <p:blipFill rotWithShape="1">
          <a:blip r:embed="rId3">
            <a:alphaModFix/>
          </a:blip>
          <a:srcRect b="0" l="0" r="0" t="0"/>
          <a:stretch/>
        </p:blipFill>
        <p:spPr>
          <a:xfrm>
            <a:off x="2886975" y="2795048"/>
            <a:ext cx="622391" cy="468600"/>
          </a:xfrm>
          <a:prstGeom prst="rect">
            <a:avLst/>
          </a:prstGeom>
          <a:noFill/>
          <a:ln>
            <a:noFill/>
          </a:ln>
          <a:effectLst>
            <a:outerShdw blurRad="292100" rotWithShape="0" algn="tl" dir="2700000" dist="139700">
              <a:srgbClr val="333333">
                <a:alpha val="64709"/>
              </a:srgbClr>
            </a:outerShdw>
          </a:effectLst>
        </p:spPr>
      </p:pic>
      <p:sp>
        <p:nvSpPr>
          <p:cNvPr id="1293" name="Google Shape;1293;p57"/>
          <p:cNvSpPr txBox="1"/>
          <p:nvPr/>
        </p:nvSpPr>
        <p:spPr>
          <a:xfrm>
            <a:off x="3907525" y="1438025"/>
            <a:ext cx="5170500" cy="1629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[1,</a:t>
            </a:r>
            <a:r>
              <a:rPr lang="tr-TR" sz="2000">
                <a:solidFill>
                  <a:srgbClr val="434343"/>
                </a:solidFill>
                <a:latin typeface="Consolas"/>
                <a:ea typeface="Consolas"/>
                <a:cs typeface="Consolas"/>
                <a:sym typeface="Consolas"/>
              </a:rPr>
              <a:t> 4, 7]</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numbers.insert(2, 9)</a:t>
            </a:r>
            <a:endParaRPr sz="2000">
              <a:solidFill>
                <a:srgbClr val="434343"/>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print</a:t>
            </a:r>
            <a:r>
              <a:rPr lang="tr-TR" sz="2000">
                <a:solidFill>
                  <a:srgbClr val="434343"/>
                </a:solidFill>
                <a:latin typeface="Consolas"/>
                <a:ea typeface="Consolas"/>
                <a:cs typeface="Consolas"/>
                <a:sym typeface="Consolas"/>
              </a:rPr>
              <a:t>(numbers)</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numbers.insert(2, 6)</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294" name="Google Shape;1294;p57"/>
          <p:cNvSpPr txBox="1"/>
          <p:nvPr/>
        </p:nvSpPr>
        <p:spPr>
          <a:xfrm>
            <a:off x="3907525" y="3375150"/>
            <a:ext cx="5170500" cy="8043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4, 9, 7]</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4, 6, 9, 7]</a:t>
            </a:r>
            <a:endParaRPr sz="2000">
              <a:solidFill>
                <a:srgbClr val="434343"/>
              </a:solidFill>
              <a:latin typeface="Consolas"/>
              <a:ea typeface="Consolas"/>
              <a:cs typeface="Consolas"/>
              <a:sym typeface="Consolas"/>
            </a:endParaRPr>
          </a:p>
        </p:txBody>
      </p:sp>
      <p:sp>
        <p:nvSpPr>
          <p:cNvPr id="1295" name="Google Shape;1295;p57"/>
          <p:cNvSpPr/>
          <p:nvPr/>
        </p:nvSpPr>
        <p:spPr>
          <a:xfrm>
            <a:off x="6946300" y="2755075"/>
            <a:ext cx="2021100" cy="626400"/>
          </a:xfrm>
          <a:prstGeom prst="wedgeRectCallout">
            <a:avLst>
              <a:gd fmla="val -139199" name="adj1"/>
              <a:gd fmla="val 68483" name="adj2"/>
            </a:avLst>
          </a:prstGeom>
          <a:solidFill>
            <a:srgbClr val="B6D7A8"/>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Montserrat Light"/>
                <a:ea typeface="Montserrat Light"/>
                <a:cs typeface="Montserrat Light"/>
                <a:sym typeface="Montserrat Light"/>
              </a:rPr>
              <a:t>Adds into index </a:t>
            </a:r>
            <a:r>
              <a:rPr lang="tr-TR" sz="1600">
                <a:solidFill>
                  <a:srgbClr val="434343"/>
                </a:solidFill>
                <a:latin typeface="Montserrat"/>
                <a:ea typeface="Montserrat"/>
                <a:cs typeface="Montserrat"/>
                <a:sym typeface="Montserrat"/>
              </a:rPr>
              <a:t>‘2’</a:t>
            </a:r>
            <a:endParaRPr i="0" sz="1400" u="none" cap="none" strike="noStrike">
              <a:solidFill>
                <a:srgbClr val="000000"/>
              </a:solidFill>
              <a:latin typeface="Montserrat"/>
              <a:ea typeface="Montserrat"/>
              <a:cs typeface="Montserrat"/>
              <a:sym typeface="Montserrat"/>
            </a:endParaRPr>
          </a:p>
        </p:txBody>
      </p:sp>
      <p:sp>
        <p:nvSpPr>
          <p:cNvPr id="1296" name="Google Shape;1296;p57"/>
          <p:cNvSpPr/>
          <p:nvPr/>
        </p:nvSpPr>
        <p:spPr>
          <a:xfrm>
            <a:off x="6946300" y="2755075"/>
            <a:ext cx="2021100" cy="626400"/>
          </a:xfrm>
          <a:prstGeom prst="wedgeRectCallout">
            <a:avLst>
              <a:gd fmla="val -137720" name="adj1"/>
              <a:gd fmla="val 123727"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Montserrat Light"/>
                <a:ea typeface="Montserrat Light"/>
                <a:cs typeface="Montserrat Light"/>
                <a:sym typeface="Montserrat Light"/>
              </a:rPr>
              <a:t>Adds into index </a:t>
            </a:r>
            <a:r>
              <a:rPr lang="tr-TR" sz="1600">
                <a:solidFill>
                  <a:srgbClr val="434343"/>
                </a:solidFill>
                <a:latin typeface="Montserrat"/>
                <a:ea typeface="Montserrat"/>
                <a:cs typeface="Montserrat"/>
                <a:sym typeface="Montserrat"/>
              </a:rPr>
              <a:t>‘2’</a:t>
            </a:r>
            <a:endParaRPr i="0" sz="1400" u="none" cap="none" strike="noStrike">
              <a:solidFill>
                <a:srgbClr val="000000"/>
              </a:solidFill>
              <a:latin typeface="Montserrat"/>
              <a:ea typeface="Montserrat"/>
              <a:cs typeface="Montserrat"/>
              <a:sym typeface="Montserrat"/>
            </a:endParaRPr>
          </a:p>
        </p:txBody>
      </p:sp>
      <p:sp>
        <p:nvSpPr>
          <p:cNvPr id="1297" name="Google Shape;1297;p57"/>
          <p:cNvSpPr/>
          <p:nvPr/>
        </p:nvSpPr>
        <p:spPr>
          <a:xfrm>
            <a:off x="6946300" y="2755075"/>
            <a:ext cx="2021100" cy="626400"/>
          </a:xfrm>
          <a:prstGeom prst="wedgeRectCallout">
            <a:avLst>
              <a:gd fmla="val -81158" name="adj1"/>
              <a:gd fmla="val -66571" name="adj2"/>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Montserrat Light"/>
                <a:ea typeface="Montserrat Light"/>
                <a:cs typeface="Montserrat Light"/>
                <a:sym typeface="Montserrat Light"/>
              </a:rPr>
              <a:t>Adds into index </a:t>
            </a:r>
            <a:r>
              <a:rPr lang="tr-TR" sz="1600">
                <a:solidFill>
                  <a:srgbClr val="434343"/>
                </a:solidFill>
                <a:latin typeface="Montserrat"/>
                <a:ea typeface="Montserrat"/>
                <a:cs typeface="Montserrat"/>
                <a:sym typeface="Montserrat"/>
              </a:rPr>
              <a:t>‘2’</a:t>
            </a:r>
            <a:endParaRPr i="0" sz="1400" u="none" cap="none" strike="noStrike">
              <a:solidFill>
                <a:srgbClr val="000000"/>
              </a:solidFill>
              <a:latin typeface="Montserrat"/>
              <a:ea typeface="Montserrat"/>
              <a:cs typeface="Montserrat"/>
              <a:sym typeface="Montserrat"/>
            </a:endParaRPr>
          </a:p>
        </p:txBody>
      </p:sp>
      <p:sp>
        <p:nvSpPr>
          <p:cNvPr id="1298" name="Google Shape;1298;p57"/>
          <p:cNvSpPr/>
          <p:nvPr/>
        </p:nvSpPr>
        <p:spPr>
          <a:xfrm>
            <a:off x="6946300" y="2755075"/>
            <a:ext cx="2021100" cy="626400"/>
          </a:xfrm>
          <a:prstGeom prst="wedgeRectCallout">
            <a:avLst>
              <a:gd fmla="val -80600" name="adj1"/>
              <a:gd fmla="val -161219" name="adj2"/>
            </a:avLst>
          </a:prstGeom>
          <a:solidFill>
            <a:srgbClr val="B6D7A8"/>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Montserrat Light"/>
                <a:ea typeface="Montserrat Light"/>
                <a:cs typeface="Montserrat Light"/>
                <a:sym typeface="Montserrat Light"/>
              </a:rPr>
              <a:t>Adds into index </a:t>
            </a:r>
            <a:r>
              <a:rPr lang="tr-TR" sz="1600">
                <a:solidFill>
                  <a:srgbClr val="434343"/>
                </a:solidFill>
                <a:latin typeface="Montserrat"/>
                <a:ea typeface="Montserrat"/>
                <a:cs typeface="Montserrat"/>
                <a:sym typeface="Montserrat"/>
              </a:rPr>
              <a:t>‘2’</a:t>
            </a:r>
            <a:endParaRPr i="0" sz="1400" u="none" cap="none" strike="noStrike">
              <a:solidFill>
                <a:srgbClr val="000000"/>
              </a:solidFill>
              <a:latin typeface="Montserrat"/>
              <a:ea typeface="Montserrat"/>
              <a:cs typeface="Montserrat"/>
              <a:sym typeface="Montserrat"/>
            </a:endParaRPr>
          </a:p>
        </p:txBody>
      </p:sp>
      <p:sp>
        <p:nvSpPr>
          <p:cNvPr id="1299" name="Google Shape;1299;p57"/>
          <p:cNvSpPr/>
          <p:nvPr/>
        </p:nvSpPr>
        <p:spPr>
          <a:xfrm>
            <a:off x="6946300" y="2755075"/>
            <a:ext cx="2021100" cy="626400"/>
          </a:xfrm>
          <a:prstGeom prst="wedgeRectCallout">
            <a:avLst>
              <a:gd fmla="val -15724" name="adj1"/>
              <a:gd fmla="val -49948" name="adj2"/>
            </a:avLst>
          </a:prstGeom>
          <a:solidFill>
            <a:srgbClr val="EFEFEF"/>
          </a:solidFill>
          <a:ln cap="flat" cmpd="sng" w="9525">
            <a:solidFill>
              <a:schemeClr val="dk2"/>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Montserrat Light"/>
                <a:ea typeface="Montserrat Light"/>
                <a:cs typeface="Montserrat Light"/>
                <a:sym typeface="Montserrat Light"/>
              </a:rPr>
              <a:t>Adds into index </a:t>
            </a:r>
            <a:r>
              <a:rPr lang="tr-TR" sz="1600">
                <a:solidFill>
                  <a:srgbClr val="434343"/>
                </a:solidFill>
                <a:latin typeface="Montserrat"/>
                <a:ea typeface="Montserrat"/>
                <a:cs typeface="Montserrat"/>
                <a:sym typeface="Montserrat"/>
              </a:rPr>
              <a:t>‘2’</a:t>
            </a:r>
            <a:endParaRPr i="0" sz="1400" u="none" cap="none" strike="noStrike">
              <a:solidFill>
                <a:srgbClr val="000000"/>
              </a:solidFill>
              <a:latin typeface="Montserrat"/>
              <a:ea typeface="Montserrat"/>
              <a:cs typeface="Montserrat"/>
              <a:sym typeface="Montserrat"/>
            </a:endParaRPr>
          </a:p>
        </p:txBody>
      </p:sp>
      <p:sp>
        <p:nvSpPr>
          <p:cNvPr id="1300" name="Google Shape;1300;p57"/>
          <p:cNvSpPr txBox="1"/>
          <p:nvPr/>
        </p:nvSpPr>
        <p:spPr>
          <a:xfrm>
            <a:off x="4059925" y="4253500"/>
            <a:ext cx="2655000" cy="7635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tr-TR" sz="2000">
                <a:solidFill>
                  <a:srgbClr val="FF0000"/>
                </a:solidFill>
                <a:latin typeface="Consolas"/>
                <a:ea typeface="Consolas"/>
                <a:cs typeface="Consolas"/>
                <a:sym typeface="Consolas"/>
              </a:rPr>
              <a:t>|  |  |  |  |</a:t>
            </a:r>
            <a:endParaRPr sz="2000">
              <a:solidFill>
                <a:srgbClr val="FF0000"/>
              </a:solidFill>
              <a:latin typeface="Consolas"/>
              <a:ea typeface="Consolas"/>
              <a:cs typeface="Consolas"/>
              <a:sym typeface="Consolas"/>
            </a:endParaRPr>
          </a:p>
          <a:p>
            <a:pPr indent="0" lvl="0" marL="0" rtl="0" algn="l">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0  1  2  3  4</a:t>
            </a:r>
            <a:endParaRPr>
              <a:solidFill>
                <a:srgbClr val="0000FF"/>
              </a:solidFill>
            </a:endParaRPr>
          </a:p>
        </p:txBody>
      </p:sp>
      <p:sp>
        <p:nvSpPr>
          <p:cNvPr id="1301" name="Google Shape;1301;p57"/>
          <p:cNvSpPr/>
          <p:nvPr/>
        </p:nvSpPr>
        <p:spPr>
          <a:xfrm>
            <a:off x="4876800" y="4253500"/>
            <a:ext cx="314400" cy="763500"/>
          </a:xfrm>
          <a:prstGeom prst="ellipse">
            <a:avLst/>
          </a:prstGeom>
          <a:noFill/>
          <a:ln cap="flat" cmpd="sng" w="1905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07" name="Google Shape;1307;p5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08" name="Google Shape;1308;p58"/>
          <p:cNvSpPr txBox="1"/>
          <p:nvPr>
            <p:ph idx="4294967295" type="subTitle"/>
          </p:nvPr>
        </p:nvSpPr>
        <p:spPr>
          <a:xfrm>
            <a:off x="67625" y="800200"/>
            <a:ext cx="8783100" cy="10953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.remove()</a:t>
            </a:r>
            <a:r>
              <a:rPr lang="tr-TR" sz="2400">
                <a:solidFill>
                  <a:srgbClr val="434343"/>
                </a:solidFill>
                <a:latin typeface="Montserrat Light"/>
                <a:ea typeface="Montserrat Light"/>
                <a:cs typeface="Montserrat Light"/>
                <a:sym typeface="Montserrat Light"/>
              </a:rPr>
              <a:t> removes the elements from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09" name="Google Shape;1309;p58"/>
          <p:cNvSpPr txBox="1"/>
          <p:nvPr/>
        </p:nvSpPr>
        <p:spPr>
          <a:xfrm>
            <a:off x="118575" y="28515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000000"/>
              </a:buClr>
              <a:buSzPts val="2000"/>
              <a:buFont typeface="Arial"/>
              <a:buChar char="●"/>
            </a:pPr>
            <a:r>
              <a:rPr lang="tr-TR" sz="3200">
                <a:solidFill>
                  <a:srgbClr val="0000FF"/>
                </a:solidFill>
                <a:highlight>
                  <a:srgbClr val="EFEFEF"/>
                </a:highlight>
                <a:latin typeface="Consolas"/>
                <a:ea typeface="Consolas"/>
                <a:cs typeface="Consolas"/>
                <a:sym typeface="Consolas"/>
              </a:rPr>
              <a:t>.remove()</a:t>
            </a:r>
            <a:endParaRPr b="0" i="0" sz="1100" u="none" cap="none" strike="noStrike">
              <a:solidFill>
                <a:srgbClr val="FF0000"/>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434343"/>
              </a:buClr>
              <a:buSzPts val="2200"/>
              <a:buFont typeface="Arial"/>
              <a:buChar char="●"/>
            </a:pPr>
            <a:r>
              <a:rPr lang="tr-TR" sz="3200">
                <a:solidFill>
                  <a:srgbClr val="434343"/>
                </a:solidFill>
                <a:highlight>
                  <a:srgbClr val="EFEFEF"/>
                </a:highlight>
                <a:latin typeface="Consolas"/>
                <a:ea typeface="Consolas"/>
                <a:cs typeface="Consolas"/>
                <a:sym typeface="Consolas"/>
              </a:rPr>
              <a:t>.sort()</a:t>
            </a:r>
            <a:endParaRPr b="0" i="0" sz="3200" u="none" cap="none" strike="noStrike">
              <a:solidFill>
                <a:srgbClr val="434343"/>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15" name="Google Shape;1315;p5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16" name="Google Shape;1316;p59"/>
          <p:cNvSpPr txBox="1"/>
          <p:nvPr>
            <p:ph idx="4294967295" type="subTitle"/>
          </p:nvPr>
        </p:nvSpPr>
        <p:spPr>
          <a:xfrm>
            <a:off x="67625" y="800200"/>
            <a:ext cx="8783100" cy="10953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We can remove and sort the elements of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a:t>
            </a:r>
            <a:endParaRPr sz="2400">
              <a:solidFill>
                <a:srgbClr val="434343"/>
              </a:solidFill>
              <a:latin typeface="Montserrat Light"/>
              <a:ea typeface="Montserrat Light"/>
              <a:cs typeface="Montserrat Light"/>
              <a:sym typeface="Montserrat Light"/>
            </a:endParaRPr>
          </a:p>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.remove()</a:t>
            </a:r>
            <a:r>
              <a:rPr lang="tr-TR" sz="2400">
                <a:solidFill>
                  <a:srgbClr val="434343"/>
                </a:solidFill>
                <a:latin typeface="Montserrat Light"/>
                <a:ea typeface="Montserrat Light"/>
                <a:cs typeface="Montserrat Light"/>
                <a:sym typeface="Montserrat Light"/>
              </a:rPr>
              <a:t> removes the elements from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17" name="Google Shape;1317;p59"/>
          <p:cNvSpPr txBox="1"/>
          <p:nvPr/>
        </p:nvSpPr>
        <p:spPr>
          <a:xfrm>
            <a:off x="118575" y="28515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000000"/>
              </a:buClr>
              <a:buSzPts val="2000"/>
              <a:buFont typeface="Arial"/>
              <a:buChar char="●"/>
            </a:pPr>
            <a:r>
              <a:rPr lang="tr-TR" sz="3200">
                <a:solidFill>
                  <a:srgbClr val="0000FF"/>
                </a:solidFill>
                <a:highlight>
                  <a:srgbClr val="EFEFEF"/>
                </a:highlight>
                <a:latin typeface="Consolas"/>
                <a:ea typeface="Consolas"/>
                <a:cs typeface="Consolas"/>
                <a:sym typeface="Consolas"/>
              </a:rPr>
              <a:t>.remove()</a:t>
            </a:r>
            <a:endParaRPr b="0" i="0" sz="1100" u="none" cap="none" strike="noStrike">
              <a:solidFill>
                <a:srgbClr val="FF0000"/>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434343"/>
              </a:buClr>
              <a:buSzPts val="2200"/>
              <a:buFont typeface="Arial"/>
              <a:buChar char="●"/>
            </a:pPr>
            <a:r>
              <a:rPr lang="tr-TR" sz="3200">
                <a:solidFill>
                  <a:srgbClr val="434343"/>
                </a:solidFill>
                <a:highlight>
                  <a:srgbClr val="EFEFEF"/>
                </a:highlight>
                <a:latin typeface="Consolas"/>
                <a:ea typeface="Consolas"/>
                <a:cs typeface="Consolas"/>
                <a:sym typeface="Consolas"/>
              </a:rPr>
              <a:t>.sort()</a:t>
            </a:r>
            <a:endParaRPr b="0" i="0" sz="3200" u="none" cap="none" strike="noStrike">
              <a:solidFill>
                <a:srgbClr val="434343"/>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pic>
        <p:nvPicPr>
          <p:cNvPr descr="Arrow Slight curve" id="1318" name="Google Shape;1318;p59"/>
          <p:cNvPicPr preferRelativeResize="0"/>
          <p:nvPr/>
        </p:nvPicPr>
        <p:blipFill rotWithShape="1">
          <a:blip r:embed="rId3">
            <a:alphaModFix/>
          </a:blip>
          <a:srcRect b="0" l="0" r="0" t="0"/>
          <a:stretch/>
        </p:blipFill>
        <p:spPr>
          <a:xfrm>
            <a:off x="2963175" y="2985548"/>
            <a:ext cx="622391" cy="468600"/>
          </a:xfrm>
          <a:prstGeom prst="rect">
            <a:avLst/>
          </a:prstGeom>
          <a:noFill/>
          <a:ln>
            <a:noFill/>
          </a:ln>
          <a:effectLst>
            <a:outerShdw blurRad="292100" rotWithShape="0" algn="tl" dir="2700000" dist="139700">
              <a:srgbClr val="333333">
                <a:alpha val="64709"/>
              </a:srgbClr>
            </a:outerShdw>
          </a:effectLst>
        </p:spPr>
      </p:pic>
      <p:sp>
        <p:nvSpPr>
          <p:cNvPr id="1319" name="Google Shape;1319;p59"/>
          <p:cNvSpPr txBox="1"/>
          <p:nvPr/>
        </p:nvSpPr>
        <p:spPr>
          <a:xfrm>
            <a:off x="3907525" y="2272225"/>
            <a:ext cx="51705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[1,</a:t>
            </a:r>
            <a:r>
              <a:rPr lang="tr-TR" sz="2000">
                <a:solidFill>
                  <a:srgbClr val="434343"/>
                </a:solidFill>
                <a:latin typeface="Consolas"/>
                <a:ea typeface="Consolas"/>
                <a:cs typeface="Consolas"/>
                <a:sym typeface="Consolas"/>
              </a:rPr>
              <a:t> 4, 7, 9]</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numbers.remove(7)</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320" name="Google Shape;1320;p59"/>
          <p:cNvSpPr txBox="1"/>
          <p:nvPr/>
        </p:nvSpPr>
        <p:spPr>
          <a:xfrm>
            <a:off x="3907525" y="3832350"/>
            <a:ext cx="5170500" cy="6264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4, 9]</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26" name="Google Shape;1326;p6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27" name="Google Shape;1327;p60"/>
          <p:cNvSpPr txBox="1"/>
          <p:nvPr>
            <p:ph idx="4294967295" type="subTitle"/>
          </p:nvPr>
        </p:nvSpPr>
        <p:spPr>
          <a:xfrm>
            <a:off x="67625" y="800200"/>
            <a:ext cx="8783100" cy="7809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.sort()</a:t>
            </a:r>
            <a:r>
              <a:rPr lang="tr-TR" sz="2400">
                <a:solidFill>
                  <a:srgbClr val="434343"/>
                </a:solidFill>
                <a:latin typeface="Montserrat Light"/>
                <a:ea typeface="Montserrat Light"/>
                <a:cs typeface="Montserrat Light"/>
                <a:sym typeface="Montserrat Light"/>
              </a:rPr>
              <a:t> sorts the elements in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28" name="Google Shape;1328;p60"/>
          <p:cNvSpPr txBox="1"/>
          <p:nvPr/>
        </p:nvSpPr>
        <p:spPr>
          <a:xfrm>
            <a:off x="118575" y="22419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434343"/>
              </a:buClr>
              <a:buSzPts val="2000"/>
              <a:buFont typeface="Arial"/>
              <a:buChar char="●"/>
            </a:pPr>
            <a:r>
              <a:rPr lang="tr-TR" sz="3200">
                <a:solidFill>
                  <a:srgbClr val="434343"/>
                </a:solidFill>
                <a:highlight>
                  <a:srgbClr val="EFEFEF"/>
                </a:highlight>
                <a:latin typeface="Consolas"/>
                <a:ea typeface="Consolas"/>
                <a:cs typeface="Consolas"/>
                <a:sym typeface="Consolas"/>
              </a:rPr>
              <a:t>.remove()</a:t>
            </a:r>
            <a:endParaRPr b="0" i="0" sz="1100" u="none" cap="none" strike="noStrike">
              <a:solidFill>
                <a:srgbClr val="434343"/>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000000"/>
              </a:buClr>
              <a:buSzPts val="2200"/>
              <a:buFont typeface="Arial"/>
              <a:buChar char="●"/>
            </a:pPr>
            <a:r>
              <a:rPr lang="tr-TR" sz="3200">
                <a:solidFill>
                  <a:srgbClr val="0000FF"/>
                </a:solidFill>
                <a:highlight>
                  <a:srgbClr val="EFEFEF"/>
                </a:highlight>
                <a:latin typeface="Consolas"/>
                <a:ea typeface="Consolas"/>
                <a:cs typeface="Consolas"/>
                <a:sym typeface="Consolas"/>
              </a:rPr>
              <a:t>.sort()</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34" name="Google Shape;1334;p6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35" name="Google Shape;1335;p61"/>
          <p:cNvSpPr txBox="1"/>
          <p:nvPr>
            <p:ph idx="4294967295" type="subTitle"/>
          </p:nvPr>
        </p:nvSpPr>
        <p:spPr>
          <a:xfrm>
            <a:off x="67625" y="800200"/>
            <a:ext cx="8783100" cy="7809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.sort()</a:t>
            </a:r>
            <a:r>
              <a:rPr lang="tr-TR" sz="2400">
                <a:solidFill>
                  <a:srgbClr val="434343"/>
                </a:solidFill>
                <a:latin typeface="Montserrat Light"/>
                <a:ea typeface="Montserrat Light"/>
                <a:cs typeface="Montserrat Light"/>
                <a:sym typeface="Montserrat Light"/>
              </a:rPr>
              <a:t> sorts the elements in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36" name="Google Shape;1336;p61"/>
          <p:cNvSpPr txBox="1"/>
          <p:nvPr/>
        </p:nvSpPr>
        <p:spPr>
          <a:xfrm>
            <a:off x="118575" y="2241950"/>
            <a:ext cx="2768400" cy="131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10000"/>
              </a:lnSpc>
              <a:spcBef>
                <a:spcPts val="600"/>
              </a:spcBef>
              <a:spcAft>
                <a:spcPts val="0"/>
              </a:spcAft>
              <a:buClr>
                <a:srgbClr val="434343"/>
              </a:buClr>
              <a:buSzPts val="2000"/>
              <a:buFont typeface="Arial"/>
              <a:buChar char="●"/>
            </a:pPr>
            <a:r>
              <a:rPr lang="tr-TR" sz="3200">
                <a:solidFill>
                  <a:srgbClr val="434343"/>
                </a:solidFill>
                <a:highlight>
                  <a:srgbClr val="EFEFEF"/>
                </a:highlight>
                <a:latin typeface="Consolas"/>
                <a:ea typeface="Consolas"/>
                <a:cs typeface="Consolas"/>
                <a:sym typeface="Consolas"/>
              </a:rPr>
              <a:t>.remove()</a:t>
            </a:r>
            <a:endParaRPr b="0" i="0" sz="1100" u="none" cap="none" strike="noStrike">
              <a:solidFill>
                <a:srgbClr val="434343"/>
              </a:solidFill>
              <a:highlight>
                <a:srgbClr val="EFEFEF"/>
              </a:highlight>
              <a:latin typeface="Consolas"/>
              <a:ea typeface="Consolas"/>
              <a:cs typeface="Consolas"/>
              <a:sym typeface="Consolas"/>
            </a:endParaRPr>
          </a:p>
          <a:p>
            <a:pPr indent="-368300" lvl="0" marL="457200" marR="0" rtl="0" algn="l">
              <a:lnSpc>
                <a:spcPct val="110000"/>
              </a:lnSpc>
              <a:spcBef>
                <a:spcPts val="0"/>
              </a:spcBef>
              <a:spcAft>
                <a:spcPts val="0"/>
              </a:spcAft>
              <a:buClr>
                <a:srgbClr val="000000"/>
              </a:buClr>
              <a:buSzPts val="2200"/>
              <a:buFont typeface="Arial"/>
              <a:buChar char="●"/>
            </a:pPr>
            <a:r>
              <a:rPr lang="tr-TR" sz="3200">
                <a:solidFill>
                  <a:srgbClr val="0000FF"/>
                </a:solidFill>
                <a:highlight>
                  <a:srgbClr val="EFEFEF"/>
                </a:highlight>
                <a:latin typeface="Consolas"/>
                <a:ea typeface="Consolas"/>
                <a:cs typeface="Consolas"/>
                <a:sym typeface="Consolas"/>
              </a:rPr>
              <a:t>.sort()</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200" u="none" cap="none" strike="noStrike">
              <a:solidFill>
                <a:srgbClr val="434343"/>
              </a:solidFill>
              <a:latin typeface="Montserrat"/>
              <a:ea typeface="Montserrat"/>
              <a:cs typeface="Montserrat"/>
              <a:sym typeface="Montserrat"/>
            </a:endParaRPr>
          </a:p>
        </p:txBody>
      </p:sp>
      <p:pic>
        <p:nvPicPr>
          <p:cNvPr descr="Arrow Slight curve" id="1337" name="Google Shape;1337;p61"/>
          <p:cNvPicPr preferRelativeResize="0"/>
          <p:nvPr/>
        </p:nvPicPr>
        <p:blipFill rotWithShape="1">
          <a:blip r:embed="rId3">
            <a:alphaModFix/>
          </a:blip>
          <a:srcRect b="0" l="0" r="0" t="0"/>
          <a:stretch/>
        </p:blipFill>
        <p:spPr>
          <a:xfrm>
            <a:off x="2963175" y="3061748"/>
            <a:ext cx="622391" cy="468600"/>
          </a:xfrm>
          <a:prstGeom prst="rect">
            <a:avLst/>
          </a:prstGeom>
          <a:noFill/>
          <a:ln>
            <a:noFill/>
          </a:ln>
          <a:effectLst>
            <a:outerShdw blurRad="292100" rotWithShape="0" algn="tl" dir="2700000" dist="139700">
              <a:srgbClr val="333333">
                <a:alpha val="64709"/>
              </a:srgbClr>
            </a:outerShdw>
          </a:effectLst>
        </p:spPr>
      </p:pic>
      <p:sp>
        <p:nvSpPr>
          <p:cNvPr id="1338" name="Google Shape;1338;p61"/>
          <p:cNvSpPr txBox="1"/>
          <p:nvPr/>
        </p:nvSpPr>
        <p:spPr>
          <a:xfrm>
            <a:off x="3907525" y="2272225"/>
            <a:ext cx="51705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 = [</a:t>
            </a:r>
            <a:r>
              <a:rPr lang="tr-TR" sz="2000">
                <a:solidFill>
                  <a:srgbClr val="434343"/>
                </a:solidFill>
                <a:latin typeface="Consolas"/>
                <a:ea typeface="Consolas"/>
                <a:cs typeface="Consolas"/>
                <a:sym typeface="Consolas"/>
              </a:rPr>
              <a:t>4</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 1, 9, 7]</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numbers.sort()</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numbers</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339" name="Google Shape;1339;p61"/>
          <p:cNvSpPr txBox="1"/>
          <p:nvPr/>
        </p:nvSpPr>
        <p:spPr>
          <a:xfrm>
            <a:off x="3907525" y="3832350"/>
            <a:ext cx="5170500" cy="6264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[1, 4, 7, 9]</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45" name="Google Shape;1345;p6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46" name="Google Shape;1346;p62"/>
          <p:cNvSpPr txBox="1"/>
          <p:nvPr>
            <p:ph idx="4294967295" type="subTitle"/>
          </p:nvPr>
        </p:nvSpPr>
        <p:spPr>
          <a:xfrm>
            <a:off x="67625" y="800200"/>
            <a:ext cx="8783100" cy="7809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.sort()</a:t>
            </a:r>
            <a:r>
              <a:rPr lang="tr-TR" sz="2400">
                <a:solidFill>
                  <a:srgbClr val="434343"/>
                </a:solidFill>
                <a:latin typeface="Montserrat Light"/>
                <a:ea typeface="Montserrat Light"/>
                <a:cs typeface="Montserrat Light"/>
                <a:sym typeface="Montserrat Light"/>
              </a:rPr>
              <a:t> sorts the elements in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47" name="Google Shape;1347;p62"/>
          <p:cNvSpPr txBox="1"/>
          <p:nvPr/>
        </p:nvSpPr>
        <p:spPr>
          <a:xfrm>
            <a:off x="481325" y="1624300"/>
            <a:ext cx="79557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mix_list</a:t>
            </a:r>
            <a:r>
              <a:rPr b="0" i="0" lang="tr-TR" sz="2000" u="none" cap="none" strike="noStrike">
                <a:solidFill>
                  <a:srgbClr val="434343"/>
                </a:solidFill>
                <a:latin typeface="Consolas"/>
                <a:ea typeface="Consolas"/>
                <a:cs typeface="Consolas"/>
                <a:sym typeface="Consolas"/>
              </a:rPr>
              <a:t> = [</a:t>
            </a:r>
            <a:r>
              <a:rPr lang="tr-TR" sz="2000">
                <a:solidFill>
                  <a:srgbClr val="FF0000"/>
                </a:solidFill>
                <a:latin typeface="Consolas"/>
                <a:ea typeface="Consolas"/>
                <a:cs typeface="Consolas"/>
                <a:sym typeface="Consolas"/>
              </a:rPr>
              <a:t>'d'</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 1, </a:t>
            </a:r>
            <a:r>
              <a:rPr lang="tr-TR" sz="2000">
                <a:solidFill>
                  <a:srgbClr val="FF0000"/>
                </a:solidFill>
                <a:latin typeface="Consolas"/>
                <a:ea typeface="Consolas"/>
                <a:cs typeface="Consolas"/>
                <a:sym typeface="Consolas"/>
              </a:rPr>
              <a:t>'a'</a:t>
            </a:r>
            <a:r>
              <a:rPr lang="tr-TR" sz="2000">
                <a:solidFill>
                  <a:srgbClr val="434343"/>
                </a:solidFill>
                <a:latin typeface="Consolas"/>
                <a:ea typeface="Consolas"/>
                <a:cs typeface="Consolas"/>
                <a:sym typeface="Consolas"/>
              </a:rPr>
              <a:t>, 7]</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mix_list.sort()</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mix_list</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348" name="Google Shape;1348;p6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54" name="Google Shape;1354;p6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55" name="Google Shape;1355;p63"/>
          <p:cNvSpPr txBox="1"/>
          <p:nvPr>
            <p:ph idx="4294967295" type="subTitle"/>
          </p:nvPr>
        </p:nvSpPr>
        <p:spPr>
          <a:xfrm>
            <a:off x="67625" y="800200"/>
            <a:ext cx="8783100" cy="7809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highlight>
                  <a:srgbClr val="EFEFEF"/>
                </a:highlight>
                <a:latin typeface="Consolas"/>
                <a:ea typeface="Consolas"/>
                <a:cs typeface="Consolas"/>
                <a:sym typeface="Consolas"/>
              </a:rPr>
              <a:t>.sort()</a:t>
            </a:r>
            <a:r>
              <a:rPr lang="tr-TR" sz="2400">
                <a:solidFill>
                  <a:srgbClr val="434343"/>
                </a:solidFill>
                <a:latin typeface="Montserrat Light"/>
                <a:ea typeface="Montserrat Light"/>
                <a:cs typeface="Montserrat Light"/>
                <a:sym typeface="Montserrat Light"/>
              </a:rPr>
              <a:t> sorts the elements in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p:txBody>
      </p:sp>
      <p:sp>
        <p:nvSpPr>
          <p:cNvPr id="1356" name="Google Shape;1356;p63"/>
          <p:cNvSpPr txBox="1"/>
          <p:nvPr/>
        </p:nvSpPr>
        <p:spPr>
          <a:xfrm>
            <a:off x="481325" y="2816600"/>
            <a:ext cx="7906200" cy="20637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TypeError                                 Traceback (most recent call last)</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&lt;ipython-input-7-ad44188425eb&gt; in &lt;module&gt;</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      1 mix_list = ['d', 1, 'a', 7]</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----&gt; 2 mix_list.sort()</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      3 print(mix_list)</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16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1600">
                <a:solidFill>
                  <a:srgbClr val="434343"/>
                </a:solidFill>
                <a:latin typeface="Consolas"/>
                <a:ea typeface="Consolas"/>
                <a:cs typeface="Consolas"/>
                <a:sym typeface="Consolas"/>
              </a:rPr>
              <a:t>TypeError: '&lt;' not supported between instances of 'int' and 'str'</a:t>
            </a:r>
            <a:endParaRPr sz="1600">
              <a:solidFill>
                <a:srgbClr val="434343"/>
              </a:solidFill>
              <a:latin typeface="Consolas"/>
              <a:ea typeface="Consolas"/>
              <a:cs typeface="Consolas"/>
              <a:sym typeface="Consolas"/>
            </a:endParaRPr>
          </a:p>
        </p:txBody>
      </p:sp>
      <p:sp>
        <p:nvSpPr>
          <p:cNvPr id="1357" name="Google Shape;1357;p63"/>
          <p:cNvSpPr txBox="1"/>
          <p:nvPr/>
        </p:nvSpPr>
        <p:spPr>
          <a:xfrm>
            <a:off x="481325" y="1471900"/>
            <a:ext cx="7955700" cy="1252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mix_list</a:t>
            </a:r>
            <a:r>
              <a:rPr b="0" i="0" lang="tr-TR" sz="2000" u="none" cap="none" strike="noStrike">
                <a:solidFill>
                  <a:srgbClr val="434343"/>
                </a:solidFill>
                <a:latin typeface="Consolas"/>
                <a:ea typeface="Consolas"/>
                <a:cs typeface="Consolas"/>
                <a:sym typeface="Consolas"/>
              </a:rPr>
              <a:t> = [</a:t>
            </a:r>
            <a:r>
              <a:rPr lang="tr-TR" sz="2000">
                <a:solidFill>
                  <a:srgbClr val="FF0000"/>
                </a:solidFill>
                <a:latin typeface="Consolas"/>
                <a:ea typeface="Consolas"/>
                <a:cs typeface="Consolas"/>
                <a:sym typeface="Consolas"/>
              </a:rPr>
              <a:t>'d'</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 1, </a:t>
            </a:r>
            <a:r>
              <a:rPr lang="tr-TR" sz="2000">
                <a:solidFill>
                  <a:srgbClr val="FF0000"/>
                </a:solidFill>
                <a:latin typeface="Consolas"/>
                <a:ea typeface="Consolas"/>
                <a:cs typeface="Consolas"/>
                <a:sym typeface="Consolas"/>
              </a:rPr>
              <a:t>'a'</a:t>
            </a:r>
            <a:r>
              <a:rPr lang="tr-TR" sz="2000">
                <a:solidFill>
                  <a:srgbClr val="434343"/>
                </a:solidFill>
                <a:latin typeface="Consolas"/>
                <a:ea typeface="Consolas"/>
                <a:cs typeface="Consolas"/>
                <a:sym typeface="Consolas"/>
              </a:rPr>
              <a:t>, 7]</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mix_list.sort()</a:t>
            </a:r>
            <a:endParaRPr b="0" i="0" sz="2000" u="none" cap="none" strike="noStrike">
              <a:solidFill>
                <a:srgbClr val="FF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mix_list</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p:txBody>
      </p:sp>
      <p:sp>
        <p:nvSpPr>
          <p:cNvPr id="1358" name="Google Shape;1358;p63"/>
          <p:cNvSpPr txBox="1"/>
          <p:nvPr/>
        </p:nvSpPr>
        <p:spPr>
          <a:xfrm>
            <a:off x="2091825" y="1353300"/>
            <a:ext cx="5243400" cy="1850400"/>
          </a:xfrm>
          <a:prstGeom prst="rect">
            <a:avLst/>
          </a:prstGeom>
          <a:solidFill>
            <a:srgbClr val="D9EAD3"/>
          </a:solidFill>
          <a:ln>
            <a:noFill/>
          </a:ln>
          <a:effectLst>
            <a:outerShdw blurRad="57150" rotWithShape="0" algn="bl" dir="5400000" dist="57150">
              <a:srgbClr val="000000">
                <a:alpha val="49020"/>
              </a:srgbClr>
            </a:outerShdw>
          </a:effectLst>
        </p:spPr>
        <p:txBody>
          <a:bodyPr anchorCtr="0" anchor="t" bIns="91425" lIns="91425" spcFirstLastPara="1" rIns="91425" wrap="square" tIns="91425">
            <a:noAutofit/>
          </a:bodyPr>
          <a:lstStyle/>
          <a:p>
            <a:pPr indent="0" lvl="0" marL="0" marR="0" rtl="0" algn="ctr">
              <a:lnSpc>
                <a:spcPct val="110000"/>
              </a:lnSpc>
              <a:spcBef>
                <a:spcPts val="600"/>
              </a:spcBef>
              <a:spcAft>
                <a:spcPts val="0"/>
              </a:spcAft>
              <a:buClr>
                <a:srgbClr val="000000"/>
              </a:buClr>
              <a:buSzPts val="3200"/>
              <a:buFont typeface="Arial"/>
              <a:buNone/>
            </a:pPr>
            <a:r>
              <a:rPr lang="tr-TR" sz="3400">
                <a:solidFill>
                  <a:srgbClr val="0B5394"/>
                </a:solidFill>
                <a:latin typeface="Raleway"/>
                <a:ea typeface="Raleway"/>
                <a:cs typeface="Raleway"/>
                <a:sym typeface="Raleway"/>
              </a:rPr>
              <a:t>The items to be sorted in the list should be the same type.</a:t>
            </a:r>
            <a:endParaRPr b="0" i="0" sz="3400" u="none" cap="none" strike="noStrike">
              <a:solidFill>
                <a:srgbClr val="0B5394"/>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364" name="Google Shape;1364;p6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Basic Operations with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s</a:t>
            </a:r>
            <a:endParaRPr sz="4000">
              <a:solidFill>
                <a:srgbClr val="419DD3"/>
              </a:solidFill>
              <a:latin typeface="Raleway Medium"/>
              <a:ea typeface="Raleway Medium"/>
              <a:cs typeface="Raleway Medium"/>
              <a:sym typeface="Raleway Medium"/>
            </a:endParaRPr>
          </a:p>
        </p:txBody>
      </p:sp>
      <p:sp>
        <p:nvSpPr>
          <p:cNvPr id="1365" name="Google Shape;1365;p64"/>
          <p:cNvSpPr txBox="1"/>
          <p:nvPr>
            <p:ph idx="4294967295" type="subTitle"/>
          </p:nvPr>
        </p:nvSpPr>
        <p:spPr>
          <a:xfrm>
            <a:off x="67625" y="800200"/>
            <a:ext cx="8783100" cy="974100"/>
          </a:xfrm>
          <a:prstGeom prst="rect">
            <a:avLst/>
          </a:prstGeom>
          <a:noFill/>
          <a:ln>
            <a:noFill/>
          </a:ln>
        </p:spPr>
        <p:txBody>
          <a:bodyPr anchorCtr="0" anchor="t" bIns="0" lIns="0" spcFirstLastPara="1" rIns="0" wrap="square" tIns="0">
            <a:noAutofit/>
          </a:bodyPr>
          <a:lstStyle/>
          <a:p>
            <a:pPr indent="-381000" lvl="0" marL="457200" rtl="0" algn="just">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Calculate the </a:t>
            </a:r>
            <a:r>
              <a:rPr b="1" lang="tr-TR" sz="2400">
                <a:solidFill>
                  <a:srgbClr val="434343"/>
                </a:solidFill>
                <a:latin typeface="Montserrat"/>
                <a:ea typeface="Montserrat"/>
                <a:cs typeface="Montserrat"/>
                <a:sym typeface="Montserrat"/>
              </a:rPr>
              <a:t>length</a:t>
            </a:r>
            <a:r>
              <a:rPr lang="tr-TR" sz="2400">
                <a:solidFill>
                  <a:srgbClr val="434343"/>
                </a:solidFill>
                <a:latin typeface="Montserrat Light"/>
                <a:ea typeface="Montserrat Light"/>
                <a:cs typeface="Montserrat Light"/>
                <a:sym typeface="Montserrat Light"/>
              </a:rPr>
              <a:t> of these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s. </a:t>
            </a:r>
            <a:r>
              <a:rPr lang="tr-TR" sz="2400">
                <a:solidFill>
                  <a:srgbClr val="434343"/>
                </a:solidFill>
                <a:latin typeface="Montserrat Medium"/>
                <a:ea typeface="Montserrat Medium"/>
                <a:cs typeface="Montserrat Medium"/>
                <a:sym typeface="Montserrat Medium"/>
              </a:rPr>
              <a:t>Do not</a:t>
            </a:r>
            <a:r>
              <a:rPr lang="tr-TR" sz="2400">
                <a:solidFill>
                  <a:srgbClr val="434343"/>
                </a:solidFill>
                <a:latin typeface="Montserrat Light"/>
                <a:ea typeface="Montserrat Light"/>
                <a:cs typeface="Montserrat Light"/>
                <a:sym typeface="Montserrat Light"/>
              </a:rPr>
              <a:t> play with </a:t>
            </a:r>
            <a:r>
              <a:rPr lang="tr-TR" sz="2400">
                <a:solidFill>
                  <a:srgbClr val="434343"/>
                </a:solidFill>
                <a:latin typeface="Montserrat"/>
                <a:ea typeface="Montserrat"/>
                <a:cs typeface="Montserrat"/>
                <a:sym typeface="Montserrat"/>
              </a:rPr>
              <a:t>Playground/IDEs</a:t>
            </a:r>
            <a:r>
              <a:rPr lang="tr-TR" sz="2400">
                <a:solidFill>
                  <a:srgbClr val="434343"/>
                </a:solidFill>
                <a:latin typeface="Montserrat Light"/>
                <a:ea typeface="Montserrat Light"/>
                <a:cs typeface="Montserrat Light"/>
                <a:sym typeface="Montserrat Light"/>
              </a:rPr>
              <a:t>, push your brains!..</a:t>
            </a:r>
            <a:endParaRPr sz="2400">
              <a:solidFill>
                <a:srgbClr val="434343"/>
              </a:solidFill>
              <a:latin typeface="Montserrat Light"/>
              <a:ea typeface="Montserrat Light"/>
              <a:cs typeface="Montserrat Light"/>
              <a:sym typeface="Montserrat Light"/>
            </a:endParaRPr>
          </a:p>
        </p:txBody>
      </p:sp>
      <p:sp>
        <p:nvSpPr>
          <p:cNvPr id="1366" name="Google Shape;1366;p64"/>
          <p:cNvSpPr txBox="1"/>
          <p:nvPr/>
        </p:nvSpPr>
        <p:spPr>
          <a:xfrm>
            <a:off x="633725" y="2052925"/>
            <a:ext cx="7955700" cy="161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list_1</a:t>
            </a:r>
            <a:r>
              <a:rPr b="0" i="0" lang="tr-TR" sz="2000" u="none" cap="none" strike="noStrike">
                <a:solidFill>
                  <a:srgbClr val="434343"/>
                </a:solidFill>
                <a:latin typeface="Consolas"/>
                <a:ea typeface="Consolas"/>
                <a:cs typeface="Consolas"/>
                <a:sym typeface="Consolas"/>
              </a:rPr>
              <a:t> = [</a:t>
            </a:r>
            <a:r>
              <a:rPr lang="tr-TR" sz="2000">
                <a:solidFill>
                  <a:srgbClr val="FF0000"/>
                </a:solidFill>
                <a:latin typeface="Consolas"/>
                <a:ea typeface="Consolas"/>
                <a:cs typeface="Consolas"/>
                <a:sym typeface="Consolas"/>
              </a:rPr>
              <a:t>'one'</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 </a:t>
            </a:r>
            <a:r>
              <a:rPr lang="tr-TR" sz="2000">
                <a:solidFill>
                  <a:srgbClr val="FF0000"/>
                </a:solidFill>
                <a:latin typeface="Consolas"/>
                <a:ea typeface="Consolas"/>
                <a:cs typeface="Consolas"/>
                <a:sym typeface="Consolas"/>
              </a:rPr>
              <a:t>'four'</a:t>
            </a:r>
            <a:r>
              <a:rPr lang="tr-TR" sz="2000">
                <a:solidFill>
                  <a:srgbClr val="434343"/>
                </a:solidFill>
                <a:latin typeface="Consolas"/>
                <a:ea typeface="Consolas"/>
                <a:cs typeface="Consolas"/>
                <a:sym typeface="Consolas"/>
              </a:rPr>
              <a:t>, </a:t>
            </a:r>
            <a:r>
              <a:rPr lang="tr-TR" sz="2000">
                <a:solidFill>
                  <a:srgbClr val="FF0000"/>
                </a:solidFill>
                <a:latin typeface="Consolas"/>
                <a:ea typeface="Consolas"/>
                <a:cs typeface="Consolas"/>
                <a:sym typeface="Consolas"/>
              </a:rPr>
              <a:t>'nine'</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list_2 = [</a:t>
            </a:r>
            <a:r>
              <a:rPr lang="tr-TR" sz="2000">
                <a:solidFill>
                  <a:srgbClr val="FF0000"/>
                </a:solidFill>
                <a:latin typeface="Consolas"/>
                <a:ea typeface="Consolas"/>
                <a:cs typeface="Consolas"/>
                <a:sym typeface="Consolas"/>
              </a:rPr>
              <a:t>'@'</a:t>
            </a:r>
            <a:r>
              <a:rPr lang="tr-TR" sz="2000">
                <a:solidFill>
                  <a:srgbClr val="434343"/>
                </a:solidFill>
                <a:latin typeface="Consolas"/>
                <a:ea typeface="Consolas"/>
                <a:cs typeface="Consolas"/>
                <a:sym typeface="Consolas"/>
              </a:rPr>
              <a:t>, </a:t>
            </a:r>
            <a:r>
              <a:rPr lang="tr-TR" sz="2000">
                <a:solidFill>
                  <a:srgbClr val="FF0000"/>
                </a:solidFill>
                <a:latin typeface="Consolas"/>
                <a:ea typeface="Consolas"/>
                <a:cs typeface="Consolas"/>
                <a:sym typeface="Consolas"/>
              </a:rPr>
              <a:t>'*-'</a:t>
            </a:r>
            <a:r>
              <a:rPr lang="tr-TR" sz="2000">
                <a:solidFill>
                  <a:srgbClr val="434343"/>
                </a:solidFill>
                <a:latin typeface="Consolas"/>
                <a:ea typeface="Consolas"/>
                <a:cs typeface="Consolas"/>
                <a:sym typeface="Consolas"/>
              </a:rPr>
              <a:t>, </a:t>
            </a:r>
            <a:r>
              <a:rPr lang="tr-TR" sz="2000">
                <a:solidFill>
                  <a:srgbClr val="FF0000"/>
                </a:solidFill>
                <a:latin typeface="Consolas"/>
                <a:ea typeface="Consolas"/>
                <a:cs typeface="Consolas"/>
                <a:sym typeface="Consolas"/>
              </a:rPr>
              <a:t>'False'</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list_3 = [</a:t>
            </a:r>
            <a:r>
              <a:rPr lang="tr-TR" sz="2000">
                <a:solidFill>
                  <a:srgbClr val="93C47D"/>
                </a:solidFill>
                <a:latin typeface="Consolas"/>
                <a:ea typeface="Consolas"/>
                <a:cs typeface="Consolas"/>
                <a:sym typeface="Consolas"/>
              </a:rPr>
              <a:t>True</a:t>
            </a:r>
            <a:r>
              <a:rPr lang="tr-TR" sz="2000">
                <a:solidFill>
                  <a:srgbClr val="434343"/>
                </a:solidFill>
                <a:latin typeface="Consolas"/>
                <a:ea typeface="Consolas"/>
                <a:cs typeface="Consolas"/>
                <a:sym typeface="Consolas"/>
              </a:rPr>
              <a:t>, </a:t>
            </a:r>
            <a:r>
              <a:rPr lang="tr-TR" sz="2000">
                <a:solidFill>
                  <a:srgbClr val="93C47D"/>
                </a:solidFill>
                <a:latin typeface="Consolas"/>
                <a:ea typeface="Consolas"/>
                <a:cs typeface="Consolas"/>
                <a:sym typeface="Consolas"/>
              </a:rPr>
              <a:t>False, None</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list_4 = [[3], [44], [-12]]</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list_5 = [[1, 3], [44, -40], [-12, 1]]</a:t>
            </a:r>
            <a:endParaRPr sz="2000">
              <a:solidFill>
                <a:srgbClr val="434343"/>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pSp>
        <p:nvGrpSpPr>
          <p:cNvPr id="1371" name="Google Shape;1371;p65"/>
          <p:cNvGrpSpPr/>
          <p:nvPr/>
        </p:nvGrpSpPr>
        <p:grpSpPr>
          <a:xfrm>
            <a:off x="5957162" y="979384"/>
            <a:ext cx="3056397" cy="3184722"/>
            <a:chOff x="5122427" y="668001"/>
            <a:chExt cx="3841143" cy="3893303"/>
          </a:xfrm>
        </p:grpSpPr>
        <p:grpSp>
          <p:nvGrpSpPr>
            <p:cNvPr id="1372" name="Google Shape;1372;p65"/>
            <p:cNvGrpSpPr/>
            <p:nvPr/>
          </p:nvGrpSpPr>
          <p:grpSpPr>
            <a:xfrm>
              <a:off x="5144045" y="893590"/>
              <a:ext cx="2833667" cy="2964311"/>
              <a:chOff x="3860721" y="1330073"/>
              <a:chExt cx="3544299" cy="3707706"/>
            </a:xfrm>
          </p:grpSpPr>
          <p:sp>
            <p:nvSpPr>
              <p:cNvPr id="1373" name="Google Shape;1373;p6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6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6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6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6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6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6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6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6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6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6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6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6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6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6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6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6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6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6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6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6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6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6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6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6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6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6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6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6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6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6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6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6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6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6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6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6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6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6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6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6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6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6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6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6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6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6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6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6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6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6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6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6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6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6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6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6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6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6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6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6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6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6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p6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6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6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6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6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6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6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6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6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6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6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6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6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6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6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6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6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6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6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6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6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6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6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6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6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6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6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6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6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6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6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6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6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6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6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6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6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6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6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6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6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6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6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6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80" name="Google Shape;1480;p65"/>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65"/>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65"/>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65"/>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65"/>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65"/>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65"/>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65"/>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65"/>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65"/>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65"/>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65"/>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65"/>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65"/>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65"/>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65"/>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65"/>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65"/>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65"/>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65"/>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65"/>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1" name="Google Shape;1501;p65"/>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65"/>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65"/>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65"/>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65"/>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p65"/>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7" name="Google Shape;1507;p65"/>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p65"/>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65"/>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0" name="Google Shape;1510;p65"/>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11" name="Google Shape;1511;p65"/>
            <p:cNvGrpSpPr/>
            <p:nvPr/>
          </p:nvGrpSpPr>
          <p:grpSpPr>
            <a:xfrm flipH="1">
              <a:off x="5678143" y="1227582"/>
              <a:ext cx="345795" cy="1043508"/>
              <a:chOff x="5678143" y="1151382"/>
              <a:chExt cx="345795" cy="1043508"/>
            </a:xfrm>
          </p:grpSpPr>
          <p:sp>
            <p:nvSpPr>
              <p:cNvPr id="1512" name="Google Shape;1512;p65"/>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p65"/>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65"/>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65"/>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6" name="Google Shape;1516;p65"/>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7" name="Google Shape;1517;p65"/>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p65"/>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p65"/>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0" name="Google Shape;1520;p65"/>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p65"/>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2" name="Google Shape;1522;p65"/>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3" name="Google Shape;1523;p65"/>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4" name="Google Shape;1524;p65"/>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5" name="Google Shape;1525;p65"/>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6" name="Google Shape;1526;p65"/>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7" name="Google Shape;1527;p65"/>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8" name="Google Shape;1528;p65"/>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29" name="Google Shape;1529;p65"/>
            <p:cNvGrpSpPr/>
            <p:nvPr/>
          </p:nvGrpSpPr>
          <p:grpSpPr>
            <a:xfrm>
              <a:off x="5122427" y="3292365"/>
              <a:ext cx="823270" cy="1268939"/>
              <a:chOff x="5490177" y="3555452"/>
              <a:chExt cx="823270" cy="1268939"/>
            </a:xfrm>
          </p:grpSpPr>
          <p:sp>
            <p:nvSpPr>
              <p:cNvPr id="1530" name="Google Shape;1530;p65"/>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1" name="Google Shape;1531;p65"/>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2" name="Google Shape;1532;p65"/>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3" name="Google Shape;1533;p65"/>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4" name="Google Shape;1534;p65"/>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5" name="Google Shape;1535;p65"/>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6" name="Google Shape;1536;p65"/>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7" name="Google Shape;1537;p65"/>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8" name="Google Shape;1538;p65"/>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9" name="Google Shape;1539;p65"/>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0" name="Google Shape;1540;p65"/>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p65"/>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2" name="Google Shape;1542;p65"/>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3" name="Google Shape;1543;p65"/>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4" name="Google Shape;1544;p65"/>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5" name="Google Shape;1545;p65"/>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6" name="Google Shape;1546;p65"/>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7" name="Google Shape;1547;p65"/>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p65"/>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9" name="Google Shape;1549;p65"/>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0" name="Google Shape;1550;p65"/>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1" name="Google Shape;1551;p65"/>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2" name="Google Shape;1552;p65"/>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3" name="Google Shape;1553;p65"/>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4" name="Google Shape;1554;p65"/>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5" name="Google Shape;1555;p65"/>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6" name="Google Shape;1556;p65"/>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7" name="Google Shape;1557;p65"/>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8" name="Google Shape;1558;p65"/>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9" name="Google Shape;1559;p65"/>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0" name="Google Shape;1560;p65"/>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61" name="Google Shape;1561;p65"/>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2" name="Google Shape;1562;p65"/>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3" name="Google Shape;1563;p65"/>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4" name="Google Shape;1564;p65"/>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5" name="Google Shape;1565;p65"/>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6" name="Google Shape;1566;p65"/>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7" name="Google Shape;1567;p65"/>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8" name="Google Shape;1568;p65"/>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9" name="Google Shape;1569;p65"/>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0" name="Google Shape;1570;p65"/>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1" name="Google Shape;1571;p65"/>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2" name="Google Shape;1572;p65"/>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3" name="Google Shape;1573;p65"/>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4" name="Google Shape;1574;p65"/>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5" name="Google Shape;1575;p65"/>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6" name="Google Shape;1576;p65"/>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7" name="Google Shape;1577;p65"/>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8" name="Google Shape;1578;p65"/>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9" name="Google Shape;1579;p65"/>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0" name="Google Shape;1580;p65"/>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1" name="Google Shape;1581;p65"/>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2" name="Google Shape;1582;p65"/>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3" name="Google Shape;1583;p65"/>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4" name="Google Shape;1584;p65"/>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65"/>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p65"/>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p65"/>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8" name="Google Shape;1588;p65"/>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9" name="Google Shape;1589;p65"/>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0" name="Google Shape;1590;p65"/>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1" name="Google Shape;1591;p65"/>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2" name="Google Shape;1592;p65"/>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3" name="Google Shape;1593;p65"/>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4" name="Google Shape;1594;p65"/>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5" name="Google Shape;1595;p65"/>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6" name="Google Shape;1596;p65"/>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97" name="Google Shape;1597;p65"/>
            <p:cNvGrpSpPr/>
            <p:nvPr/>
          </p:nvGrpSpPr>
          <p:grpSpPr>
            <a:xfrm>
              <a:off x="6544660" y="927098"/>
              <a:ext cx="264549" cy="200503"/>
              <a:chOff x="6621095" y="1452181"/>
              <a:chExt cx="330893" cy="250785"/>
            </a:xfrm>
          </p:grpSpPr>
          <p:sp>
            <p:nvSpPr>
              <p:cNvPr id="1598" name="Google Shape;1598;p6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9" name="Google Shape;1599;p6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6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1" name="Google Shape;1601;p6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6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603" name="Google Shape;1603;p65"/>
            <p:cNvGrpSpPr/>
            <p:nvPr/>
          </p:nvGrpSpPr>
          <p:grpSpPr>
            <a:xfrm>
              <a:off x="7210339" y="1314222"/>
              <a:ext cx="264549" cy="200503"/>
              <a:chOff x="6621095" y="1452181"/>
              <a:chExt cx="330893" cy="250785"/>
            </a:xfrm>
          </p:grpSpPr>
          <p:sp>
            <p:nvSpPr>
              <p:cNvPr id="1604" name="Google Shape;1604;p6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5" name="Google Shape;1605;p6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6" name="Google Shape;1606;p6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7" name="Google Shape;1607;p6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8" name="Google Shape;1608;p6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09" name="Google Shape;1609;p65"/>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0" name="Google Shape;1610;p65"/>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11" name="Google Shape;1611;p65"/>
            <p:cNvGrpSpPr/>
            <p:nvPr/>
          </p:nvGrpSpPr>
          <p:grpSpPr>
            <a:xfrm flipH="1">
              <a:off x="8183210" y="2407472"/>
              <a:ext cx="780359" cy="1195999"/>
              <a:chOff x="3975528" y="3303922"/>
              <a:chExt cx="780359" cy="1195999"/>
            </a:xfrm>
          </p:grpSpPr>
          <p:sp>
            <p:nvSpPr>
              <p:cNvPr id="1612" name="Google Shape;1612;p65"/>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3" name="Google Shape;1613;p65"/>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4" name="Google Shape;1614;p65"/>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5" name="Google Shape;1615;p6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6" name="Google Shape;1616;p65"/>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7" name="Google Shape;1617;p65"/>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8" name="Google Shape;1618;p65"/>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9" name="Google Shape;1619;p6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0" name="Google Shape;1620;p65"/>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1" name="Google Shape;1621;p65"/>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2" name="Google Shape;1622;p65"/>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3" name="Google Shape;1623;p65"/>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4" name="Google Shape;1624;p6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5" name="Google Shape;1625;p65"/>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2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6" name="Google Shape;1626;p65"/>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7" name="Google Shape;1627;p65"/>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8" name="Google Shape;1628;p65"/>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9" name="Google Shape;1629;p65"/>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0" name="Google Shape;1630;p65"/>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1" name="Google Shape;1631;p65"/>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2" name="Google Shape;1632;p65"/>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3" name="Google Shape;1633;p65"/>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4" name="Google Shape;1634;p65"/>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5" name="Google Shape;1635;p65"/>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6" name="Google Shape;1636;p65"/>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7" name="Google Shape;1637;p65"/>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38" name="Google Shape;1638;p65"/>
              <p:cNvGrpSpPr/>
              <p:nvPr/>
            </p:nvGrpSpPr>
            <p:grpSpPr>
              <a:xfrm flipH="1">
                <a:off x="4321790" y="3621402"/>
                <a:ext cx="239004" cy="181217"/>
                <a:chOff x="6621095" y="1452181"/>
                <a:chExt cx="330893" cy="250785"/>
              </a:xfrm>
            </p:grpSpPr>
            <p:sp>
              <p:nvSpPr>
                <p:cNvPr id="1639" name="Google Shape;1639;p6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0" name="Google Shape;1640;p6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370"/>
                  </a:srgbClr>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1" name="Google Shape;1641;p6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2" name="Google Shape;1642;p6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3" name="Google Shape;1643;p6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44" name="Google Shape;1644;p65"/>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5" name="Google Shape;1645;p65"/>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86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646" name="Google Shape;1646;p65"/>
          <p:cNvSpPr txBox="1"/>
          <p:nvPr>
            <p:ph type="ctrTitle"/>
          </p:nvPr>
        </p:nvSpPr>
        <p:spPr>
          <a:xfrm>
            <a:off x="862150" y="3159000"/>
            <a:ext cx="50724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Accessing Lists</a:t>
            </a:r>
            <a:endParaRPr>
              <a:solidFill>
                <a:srgbClr val="741B47"/>
              </a:solidFill>
              <a:latin typeface="Raleway Medium"/>
              <a:ea typeface="Raleway Medium"/>
              <a:cs typeface="Raleway Medium"/>
              <a:sym typeface="Raleway Medium"/>
            </a:endParaRPr>
          </a:p>
        </p:txBody>
      </p:sp>
      <p:pic>
        <p:nvPicPr>
          <p:cNvPr id="1647" name="Google Shape;1647;p65"/>
          <p:cNvPicPr preferRelativeResize="0"/>
          <p:nvPr/>
        </p:nvPicPr>
        <p:blipFill rotWithShape="1">
          <a:blip r:embed="rId3">
            <a:alphaModFix/>
          </a:blip>
          <a:srcRect b="0" l="0" r="0" t="0"/>
          <a:stretch/>
        </p:blipFill>
        <p:spPr>
          <a:xfrm>
            <a:off x="188225" y="256150"/>
            <a:ext cx="1008300" cy="999125"/>
          </a:xfrm>
          <a:prstGeom prst="rect">
            <a:avLst/>
          </a:prstGeom>
          <a:noFill/>
          <a:ln>
            <a:noFill/>
          </a:ln>
          <a:effectLst>
            <a:outerShdw blurRad="57150" rotWithShape="0" algn="bl" dir="5400000" dist="19050">
              <a:srgbClr val="000000">
                <a:alpha val="48240"/>
              </a:srgbClr>
            </a:outerShdw>
          </a:effectLst>
        </p:spPr>
      </p:pic>
      <p:pic>
        <p:nvPicPr>
          <p:cNvPr id="1648" name="Google Shape;1648;p65"/>
          <p:cNvPicPr preferRelativeResize="0"/>
          <p:nvPr/>
        </p:nvPicPr>
        <p:blipFill>
          <a:blip r:embed="rId4">
            <a:alphaModFix/>
          </a:blip>
          <a:stretch>
            <a:fillRect/>
          </a:stretch>
        </p:blipFill>
        <p:spPr>
          <a:xfrm>
            <a:off x="1196525" y="710725"/>
            <a:ext cx="2718749" cy="2718749"/>
          </a:xfrm>
          <a:prstGeom prst="rect">
            <a:avLst/>
          </a:prstGeom>
          <a:noFill/>
          <a:ln>
            <a:noFill/>
          </a:ln>
        </p:spPr>
      </p:pic>
      <p:sp>
        <p:nvSpPr>
          <p:cNvPr id="1649" name="Google Shape;1649;p65"/>
          <p:cNvSpPr txBox="1"/>
          <p:nvPr/>
        </p:nvSpPr>
        <p:spPr>
          <a:xfrm>
            <a:off x="2297850" y="2675075"/>
            <a:ext cx="3347700" cy="366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1200">
                <a:solidFill>
                  <a:srgbClr val="434343"/>
                </a:solidFill>
                <a:latin typeface="Consolas"/>
                <a:ea typeface="Consolas"/>
                <a:cs typeface="Consolas"/>
                <a:sym typeface="Consolas"/>
              </a:rPr>
              <a:t>fishes </a:t>
            </a:r>
            <a:r>
              <a:rPr b="0" i="0" lang="tr-TR" sz="1200" u="none" cap="none" strike="noStrike">
                <a:solidFill>
                  <a:srgbClr val="434343"/>
                </a:solidFill>
                <a:latin typeface="Consolas"/>
                <a:ea typeface="Consolas"/>
                <a:cs typeface="Consolas"/>
                <a:sym typeface="Consolas"/>
              </a:rPr>
              <a:t>= [</a:t>
            </a:r>
            <a:r>
              <a:rPr lang="tr-TR" sz="1200">
                <a:solidFill>
                  <a:srgbClr val="FF0000"/>
                </a:solidFill>
                <a:latin typeface="Consolas"/>
                <a:ea typeface="Consolas"/>
                <a:cs typeface="Consolas"/>
                <a:sym typeface="Consolas"/>
              </a:rPr>
              <a:t>'tuna'</a:t>
            </a:r>
            <a:r>
              <a:rPr lang="tr-TR" sz="1200">
                <a:solidFill>
                  <a:srgbClr val="434343"/>
                </a:solidFill>
                <a:latin typeface="Consolas"/>
                <a:ea typeface="Consolas"/>
                <a:cs typeface="Consolas"/>
                <a:sym typeface="Consolas"/>
              </a:rPr>
              <a:t>,</a:t>
            </a:r>
            <a:r>
              <a:rPr lang="tr-TR" sz="1200">
                <a:solidFill>
                  <a:srgbClr val="FF0000"/>
                </a:solidFill>
                <a:latin typeface="Consolas"/>
                <a:ea typeface="Consolas"/>
                <a:cs typeface="Consolas"/>
                <a:sym typeface="Consolas"/>
              </a:rPr>
              <a:t> 'squid'</a:t>
            </a:r>
            <a:r>
              <a:rPr lang="tr-TR" sz="1200">
                <a:solidFill>
                  <a:srgbClr val="434343"/>
                </a:solidFill>
                <a:latin typeface="Consolas"/>
                <a:ea typeface="Consolas"/>
                <a:cs typeface="Consolas"/>
                <a:sym typeface="Consolas"/>
              </a:rPr>
              <a:t>,</a:t>
            </a:r>
            <a:r>
              <a:rPr lang="tr-TR" sz="1200">
                <a:solidFill>
                  <a:srgbClr val="FF0000"/>
                </a:solidFill>
                <a:latin typeface="Consolas"/>
                <a:ea typeface="Consolas"/>
                <a:cs typeface="Consolas"/>
                <a:sym typeface="Consolas"/>
              </a:rPr>
              <a:t> 'seabass'</a:t>
            </a:r>
            <a:r>
              <a:rPr lang="tr-TR" sz="1200">
                <a:solidFill>
                  <a:srgbClr val="434343"/>
                </a:solidFill>
                <a:latin typeface="Consolas"/>
                <a:ea typeface="Consolas"/>
                <a:cs typeface="Consolas"/>
                <a:sym typeface="Consolas"/>
              </a:rPr>
              <a:t>]</a:t>
            </a:r>
            <a:endParaRPr b="0" i="0" sz="1200" u="none" cap="none" strike="noStrike">
              <a:solidFill>
                <a:srgbClr val="434343"/>
              </a:solidFill>
              <a:latin typeface="Consolas"/>
              <a:ea typeface="Consolas"/>
              <a:cs typeface="Consolas"/>
              <a:sym typeface="Consolas"/>
            </a:endParaRPr>
          </a:p>
        </p:txBody>
      </p:sp>
      <p:sp>
        <p:nvSpPr>
          <p:cNvPr id="1650" name="Google Shape;1650;p65"/>
          <p:cNvSpPr/>
          <p:nvPr/>
        </p:nvSpPr>
        <p:spPr>
          <a:xfrm>
            <a:off x="3840025" y="549975"/>
            <a:ext cx="2266200" cy="1119000"/>
          </a:xfrm>
          <a:prstGeom prst="cloudCallout">
            <a:avLst>
              <a:gd fmla="val -74896" name="adj1"/>
              <a:gd fmla="val 3067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a:t>Come on ‘</a:t>
            </a:r>
            <a:r>
              <a:rPr i="1" lang="tr-TR"/>
              <a:t>seabass</a:t>
            </a:r>
            <a:r>
              <a:rPr lang="tr-TR"/>
              <a:t>’ !.. Where are you?</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66"/>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56" name="Google Shape;1656;p66"/>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1657" name="Google Shape;1657;p66"/>
          <p:cNvSpPr txBox="1"/>
          <p:nvPr>
            <p:ph idx="4294967295" type="subTitle"/>
          </p:nvPr>
        </p:nvSpPr>
        <p:spPr>
          <a:xfrm>
            <a:off x="427625" y="1571850"/>
            <a:ext cx="8421300" cy="16428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Indexing</a:t>
            </a:r>
            <a:r>
              <a:rPr b="0" i="0" lang="tr-TR" sz="3600" u="none" cap="none" strike="noStrike">
                <a:solidFill>
                  <a:srgbClr val="0B5394"/>
                </a:solidFill>
                <a:latin typeface="Raleway"/>
                <a:ea typeface="Raleway"/>
                <a:cs typeface="Raleway"/>
                <a:sym typeface="Raleway"/>
              </a:rPr>
              <a:t> a List</a:t>
            </a:r>
            <a:endParaRPr b="0" i="0" sz="3600" u="none" cap="none" strike="noStrike">
              <a:solidFill>
                <a:srgbClr val="0B5394"/>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tr-TR" sz="3600">
                <a:solidFill>
                  <a:srgbClr val="0B5394"/>
                </a:solidFill>
                <a:latin typeface="Raleway"/>
                <a:ea typeface="Raleway"/>
                <a:cs typeface="Raleway"/>
                <a:sym typeface="Raleway"/>
              </a:rPr>
              <a:t>Slicing a</a:t>
            </a:r>
            <a:r>
              <a:rPr b="0" i="0" lang="tr-TR" sz="3600" u="none" cap="none" strike="noStrike">
                <a:solidFill>
                  <a:srgbClr val="0B5394"/>
                </a:solidFill>
                <a:latin typeface="Raleway"/>
                <a:ea typeface="Raleway"/>
                <a:cs typeface="Raleway"/>
                <a:sym typeface="Raleway"/>
              </a:rPr>
              <a:t> List</a:t>
            </a:r>
            <a:endParaRPr sz="3600">
              <a:solidFill>
                <a:srgbClr val="0B5394"/>
              </a:solidFill>
              <a:latin typeface="Raleway"/>
              <a:ea typeface="Raleway"/>
              <a:cs typeface="Raleway"/>
              <a:sym typeface="Raleway"/>
            </a:endParaRPr>
          </a:p>
          <a:p>
            <a:pPr indent="0" lvl="0" marL="0" marR="0" rtl="0" algn="l">
              <a:lnSpc>
                <a:spcPct val="110000"/>
              </a:lnSpc>
              <a:spcBef>
                <a:spcPts val="600"/>
              </a:spcBef>
              <a:spcAft>
                <a:spcPts val="0"/>
              </a:spcAft>
              <a:buNone/>
            </a:pPr>
            <a:r>
              <a:t/>
            </a:r>
            <a:endParaRPr sz="3600">
              <a:solidFill>
                <a:srgbClr val="0B5394"/>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62" name="Google Shape;362;p1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Searching a String</a:t>
            </a:r>
            <a:r>
              <a:rPr lang="tr-TR" sz="3300">
                <a:solidFill>
                  <a:srgbClr val="741B47"/>
                </a:solidFill>
                <a:latin typeface="Raleway Medium"/>
                <a:ea typeface="Raleway Medium"/>
                <a:cs typeface="Raleway Medium"/>
                <a:sym typeface="Raleway Medium"/>
              </a:rPr>
              <a:t>(review pre-class)</a:t>
            </a:r>
            <a:endParaRPr sz="4000">
              <a:solidFill>
                <a:srgbClr val="419DD3"/>
              </a:solidFill>
              <a:latin typeface="Raleway Medium"/>
              <a:ea typeface="Raleway Medium"/>
              <a:cs typeface="Raleway Medium"/>
              <a:sym typeface="Raleway Medium"/>
            </a:endParaRPr>
          </a:p>
        </p:txBody>
      </p:sp>
      <p:sp>
        <p:nvSpPr>
          <p:cNvPr id="363" name="Google Shape;363;p13"/>
          <p:cNvSpPr txBox="1"/>
          <p:nvPr>
            <p:ph idx="4294967295" type="subTitle"/>
          </p:nvPr>
        </p:nvSpPr>
        <p:spPr>
          <a:xfrm>
            <a:off x="67625" y="800200"/>
            <a:ext cx="8783100" cy="6264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take a look these pre-class examples : </a:t>
            </a:r>
            <a:endParaRPr sz="2200">
              <a:solidFill>
                <a:srgbClr val="434343"/>
              </a:solidFill>
              <a:latin typeface="Montserrat Light"/>
              <a:ea typeface="Montserrat Light"/>
              <a:cs typeface="Montserrat Light"/>
              <a:sym typeface="Montserrat Light"/>
            </a:endParaRPr>
          </a:p>
        </p:txBody>
      </p:sp>
      <p:pic>
        <p:nvPicPr>
          <p:cNvPr id="364" name="Google Shape;364;p13"/>
          <p:cNvPicPr preferRelativeResize="0"/>
          <p:nvPr/>
        </p:nvPicPr>
        <p:blipFill>
          <a:blip r:embed="rId3">
            <a:alphaModFix/>
          </a:blip>
          <a:stretch>
            <a:fillRect/>
          </a:stretch>
        </p:blipFill>
        <p:spPr>
          <a:xfrm>
            <a:off x="152400" y="1288300"/>
            <a:ext cx="8839200" cy="874837"/>
          </a:xfrm>
          <a:prstGeom prst="rect">
            <a:avLst/>
          </a:prstGeom>
          <a:noFill/>
          <a:ln>
            <a:noFill/>
          </a:ln>
        </p:spPr>
      </p:pic>
      <p:pic>
        <p:nvPicPr>
          <p:cNvPr id="365" name="Google Shape;365;p13"/>
          <p:cNvPicPr preferRelativeResize="0"/>
          <p:nvPr/>
        </p:nvPicPr>
        <p:blipFill>
          <a:blip r:embed="rId4">
            <a:alphaModFix/>
          </a:blip>
          <a:stretch>
            <a:fillRect/>
          </a:stretch>
        </p:blipFill>
        <p:spPr>
          <a:xfrm>
            <a:off x="152400" y="2239337"/>
            <a:ext cx="8839198" cy="70713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7"/>
          <p:cNvSpPr txBox="1"/>
          <p:nvPr>
            <p:ph type="ctrTitle"/>
          </p:nvPr>
        </p:nvSpPr>
        <p:spPr>
          <a:xfrm>
            <a:off x="1085850" y="2424050"/>
            <a:ext cx="5966400" cy="57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endParaRPr sz="3600">
              <a:solidFill>
                <a:srgbClr val="741B47"/>
              </a:solidFill>
              <a:latin typeface="Raleway Medium"/>
              <a:ea typeface="Raleway Medium"/>
              <a:cs typeface="Raleway Medium"/>
              <a:sym typeface="Raleway Medium"/>
            </a:endParaRPr>
          </a:p>
        </p:txBody>
      </p:sp>
      <p:sp>
        <p:nvSpPr>
          <p:cNvPr id="1663" name="Google Shape;1663;p67"/>
          <p:cNvSpPr txBox="1"/>
          <p:nvPr/>
        </p:nvSpPr>
        <p:spPr>
          <a:xfrm rot="1823318">
            <a:off x="3013749" y="2110140"/>
            <a:ext cx="6243000" cy="849270"/>
          </a:xfrm>
          <a:prstGeom prst="rect">
            <a:avLst/>
          </a:prstGeom>
          <a:solidFill>
            <a:srgbClr val="EFEFEF"/>
          </a:solidFill>
          <a:ln>
            <a:noFill/>
          </a:ln>
          <a:effectLst>
            <a:outerShdw blurRad="57150" rotWithShape="0" algn="bl" dir="5400000" dist="19050">
              <a:srgbClr val="000000">
                <a:alpha val="4824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0" lang="tr-TR" sz="2200" u="none" cap="none" strike="noStrike">
                <a:solidFill>
                  <a:srgbClr val="434343"/>
                </a:solidFill>
                <a:latin typeface="Consolas"/>
                <a:ea typeface="Consolas"/>
                <a:cs typeface="Consolas"/>
                <a:sym typeface="Consolas"/>
              </a:rPr>
              <a:t>fruit = [</a:t>
            </a:r>
            <a:r>
              <a:rPr b="0" i="0" lang="tr-TR" sz="2200" u="none" cap="none" strike="noStrike">
                <a:solidFill>
                  <a:srgbClr val="FF0000"/>
                </a:solidFill>
                <a:latin typeface="Consolas"/>
                <a:ea typeface="Consolas"/>
                <a:cs typeface="Consolas"/>
                <a:sym typeface="Consolas"/>
              </a:rPr>
              <a:t>'Apple'</a:t>
            </a:r>
            <a:r>
              <a:rPr b="0" i="0" lang="tr-TR" sz="2200" u="none" cap="none" strike="noStrike">
                <a:solidFill>
                  <a:srgbClr val="434343"/>
                </a:solidFill>
                <a:latin typeface="Consolas"/>
                <a:ea typeface="Consolas"/>
                <a:cs typeface="Consolas"/>
                <a:sym typeface="Consolas"/>
              </a:rPr>
              <a:t>,</a:t>
            </a:r>
            <a:r>
              <a:rPr b="0" i="0" lang="tr-TR" sz="2200" u="none" cap="none" strike="noStrike">
                <a:solidFill>
                  <a:srgbClr val="FF0000"/>
                </a:solidFill>
                <a:latin typeface="Consolas"/>
                <a:ea typeface="Consolas"/>
                <a:cs typeface="Consolas"/>
                <a:sym typeface="Consolas"/>
              </a:rPr>
              <a:t> 'Orange'</a:t>
            </a:r>
            <a:r>
              <a:rPr b="0" i="0" lang="tr-TR" sz="2200" u="none" cap="none" strike="noStrike">
                <a:solidFill>
                  <a:srgbClr val="434343"/>
                </a:solidFill>
                <a:latin typeface="Consolas"/>
                <a:ea typeface="Consolas"/>
                <a:cs typeface="Consolas"/>
                <a:sym typeface="Consolas"/>
              </a:rPr>
              <a:t>,</a:t>
            </a:r>
            <a:r>
              <a:rPr b="0" i="0" lang="tr-TR" sz="2200" u="none" cap="none" strike="noStrike">
                <a:solidFill>
                  <a:srgbClr val="FF0000"/>
                </a:solidFill>
                <a:latin typeface="Consolas"/>
                <a:ea typeface="Consolas"/>
                <a:cs typeface="Consolas"/>
                <a:sym typeface="Consolas"/>
              </a:rPr>
              <a:t> 'Banana'</a:t>
            </a:r>
            <a:r>
              <a:rPr b="0" i="0" lang="tr-TR" sz="2200" u="none" cap="none" strike="noStrike">
                <a:solidFill>
                  <a:srgbClr val="434343"/>
                </a:solidFill>
                <a:latin typeface="Consolas"/>
                <a:ea typeface="Consolas"/>
                <a:cs typeface="Consolas"/>
                <a:sym typeface="Consolas"/>
              </a:rPr>
              <a:t>]</a:t>
            </a:r>
            <a:endParaRPr b="0" i="0" sz="2200" u="none" cap="none" strike="noStrike">
              <a:solidFill>
                <a:srgbClr val="434343"/>
              </a:solidFill>
              <a:latin typeface="Consolas"/>
              <a:ea typeface="Consolas"/>
              <a:cs typeface="Consolas"/>
              <a:sym typeface="Consolas"/>
            </a:endParaRPr>
          </a:p>
        </p:txBody>
      </p:sp>
      <p:sp>
        <p:nvSpPr>
          <p:cNvPr id="1664" name="Google Shape;1664;p67"/>
          <p:cNvSpPr txBox="1"/>
          <p:nvPr/>
        </p:nvSpPr>
        <p:spPr>
          <a:xfrm rot="753603">
            <a:off x="1871400" y="4018043"/>
            <a:ext cx="2745299" cy="601201"/>
          </a:xfrm>
          <a:prstGeom prst="rect">
            <a:avLst/>
          </a:prstGeom>
          <a:noFill/>
          <a:ln>
            <a:noFill/>
          </a:ln>
          <a:effectLst>
            <a:outerShdw blurRad="57150" rotWithShape="0" algn="bl" dir="5400000" dist="19050">
              <a:srgbClr val="000000">
                <a:alpha val="4824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tr-TR" sz="4400" u="none" cap="none" strike="noStrike">
                <a:solidFill>
                  <a:srgbClr val="FF00FF"/>
                </a:solidFill>
                <a:highlight>
                  <a:srgbClr val="EFEFEF"/>
                </a:highlight>
                <a:latin typeface="Consolas"/>
                <a:ea typeface="Consolas"/>
                <a:cs typeface="Consolas"/>
                <a:sym typeface="Consolas"/>
              </a:rPr>
              <a:t>list</a:t>
            </a:r>
            <a:r>
              <a:rPr b="1" i="0" lang="tr-TR" sz="4400" u="none" cap="none" strike="noStrike">
                <a:solidFill>
                  <a:srgbClr val="434343"/>
                </a:solidFill>
                <a:highlight>
                  <a:srgbClr val="EFEFEF"/>
                </a:highlight>
                <a:latin typeface="Consolas"/>
                <a:ea typeface="Consolas"/>
                <a:cs typeface="Consolas"/>
                <a:sym typeface="Consolas"/>
              </a:rPr>
              <a:t>()</a:t>
            </a:r>
            <a:endParaRPr b="1" i="0" sz="4400" u="none" cap="none" strike="noStrike">
              <a:solidFill>
                <a:srgbClr val="434343"/>
              </a:solidFill>
              <a:highlight>
                <a:srgbClr val="EFEFEF"/>
              </a:highlight>
              <a:latin typeface="Consolas"/>
              <a:ea typeface="Consolas"/>
              <a:cs typeface="Consolas"/>
              <a:sym typeface="Consolas"/>
            </a:endParaRPr>
          </a:p>
        </p:txBody>
      </p:sp>
      <p:sp>
        <p:nvSpPr>
          <p:cNvPr id="1665" name="Google Shape;1665;p67"/>
          <p:cNvSpPr txBox="1"/>
          <p:nvPr/>
        </p:nvSpPr>
        <p:spPr>
          <a:xfrm rot="-420587">
            <a:off x="649725" y="1047242"/>
            <a:ext cx="3552151" cy="874744"/>
          </a:xfrm>
          <a:prstGeom prst="rect">
            <a:avLst/>
          </a:prstGeom>
          <a:noFill/>
          <a:ln>
            <a:noFill/>
          </a:ln>
          <a:effectLst>
            <a:outerShdw blurRad="57150" rotWithShape="0" algn="bl" dir="5400000" dist="19050">
              <a:srgbClr val="000000">
                <a:alpha val="4824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tr-TR" sz="4400">
                <a:solidFill>
                  <a:srgbClr val="434343"/>
                </a:solidFill>
                <a:highlight>
                  <a:srgbClr val="D9D9D9"/>
                </a:highlight>
                <a:latin typeface="Consolas"/>
                <a:ea typeface="Consolas"/>
                <a:cs typeface="Consolas"/>
                <a:sym typeface="Consolas"/>
              </a:rPr>
              <a:t>fruit</a:t>
            </a:r>
            <a:r>
              <a:rPr b="0" i="0" lang="tr-TR" sz="4400" u="none" cap="none" strike="noStrike">
                <a:solidFill>
                  <a:srgbClr val="434343"/>
                </a:solidFill>
                <a:highlight>
                  <a:srgbClr val="D9D9D9"/>
                </a:highlight>
                <a:latin typeface="Consolas"/>
                <a:ea typeface="Consolas"/>
                <a:cs typeface="Consolas"/>
                <a:sym typeface="Consolas"/>
              </a:rPr>
              <a:t>[1]</a:t>
            </a:r>
            <a:r>
              <a:rPr b="0" i="0" lang="tr-TR" sz="4400" u="none" cap="none" strike="noStrike">
                <a:solidFill>
                  <a:srgbClr val="0000FF"/>
                </a:solidFill>
                <a:highlight>
                  <a:srgbClr val="D9D9D9"/>
                </a:highlight>
                <a:latin typeface="Consolas"/>
                <a:ea typeface="Consolas"/>
                <a:cs typeface="Consolas"/>
                <a:sym typeface="Consolas"/>
              </a:rPr>
              <a:t> </a:t>
            </a:r>
            <a:endParaRPr b="1" i="0" sz="4400" u="none" cap="none" strike="noStrike">
              <a:solidFill>
                <a:srgbClr val="0000FF"/>
              </a:solidFill>
              <a:highlight>
                <a:srgbClr val="D9D9D9"/>
              </a:highlight>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6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71" name="Google Shape;1671;p6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672" name="Google Shape;1672;p68"/>
          <p:cNvSpPr txBox="1"/>
          <p:nvPr>
            <p:ph idx="4294967295" type="subTitle"/>
          </p:nvPr>
        </p:nvSpPr>
        <p:spPr>
          <a:xfrm>
            <a:off x="299525" y="800100"/>
            <a:ext cx="8577000" cy="1430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To access or use the elements of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we can use index numbers of the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enclosed by square brackets.</a:t>
            </a:r>
            <a:endParaRPr b="0" i="0" sz="2400" u="none" cap="none" strike="noStrike">
              <a:solidFill>
                <a:schemeClr val="dk1"/>
              </a:solidFill>
              <a:latin typeface="Montserrat Light"/>
              <a:ea typeface="Montserrat Light"/>
              <a:cs typeface="Montserrat Light"/>
              <a:sym typeface="Montserrat Light"/>
            </a:endParaRPr>
          </a:p>
        </p:txBody>
      </p:sp>
      <p:sp>
        <p:nvSpPr>
          <p:cNvPr id="1673" name="Google Shape;1673;p68"/>
          <p:cNvSpPr txBox="1"/>
          <p:nvPr/>
        </p:nvSpPr>
        <p:spPr>
          <a:xfrm>
            <a:off x="2207050" y="2015600"/>
            <a:ext cx="4314600" cy="819900"/>
          </a:xfrm>
          <a:prstGeom prst="rect">
            <a:avLst/>
          </a:prstGeom>
          <a:solidFill>
            <a:srgbClr val="D9EAD3"/>
          </a:solidFill>
          <a:ln>
            <a:noFill/>
          </a:ln>
          <a:effectLst>
            <a:outerShdw blurRad="57150" rotWithShape="0" algn="bl" dir="5400000" dist="57150">
              <a:srgbClr val="000000">
                <a:alpha val="4863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None/>
            </a:pPr>
            <a:r>
              <a:rPr b="0" i="0" lang="tr-TR" sz="3000" u="none" cap="none" strike="noStrike">
                <a:solidFill>
                  <a:srgbClr val="434343"/>
                </a:solidFill>
                <a:highlight>
                  <a:srgbClr val="EFEFEF"/>
                </a:highlight>
                <a:latin typeface="Consolas"/>
                <a:ea typeface="Consolas"/>
                <a:cs typeface="Consolas"/>
                <a:sym typeface="Consolas"/>
              </a:rPr>
              <a:t>list_name</a:t>
            </a:r>
            <a:r>
              <a:rPr lang="tr-TR" sz="3000">
                <a:solidFill>
                  <a:srgbClr val="434343"/>
                </a:solidFill>
                <a:highlight>
                  <a:srgbClr val="EFEFEF"/>
                </a:highlight>
                <a:latin typeface="Consolas"/>
                <a:ea typeface="Consolas"/>
                <a:cs typeface="Consolas"/>
                <a:sym typeface="Consolas"/>
              </a:rPr>
              <a:t>[index no]</a:t>
            </a:r>
            <a:endParaRPr b="0" i="0" sz="3000" u="none" cap="none" strike="noStrike">
              <a:solidFill>
                <a:srgbClr val="0000FF"/>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FF0000"/>
              </a:solidFill>
              <a:highlight>
                <a:srgbClr val="EFEFEF"/>
              </a:highlight>
              <a:latin typeface="Consolas"/>
              <a:ea typeface="Consolas"/>
              <a:cs typeface="Consolas"/>
              <a:sym typeface="Consolas"/>
            </a:endParaRPr>
          </a:p>
          <a:p>
            <a:pPr indent="0" lvl="0" marL="0" marR="0" rtl="0" algn="l">
              <a:lnSpc>
                <a:spcPct val="110000"/>
              </a:lnSpc>
              <a:spcBef>
                <a:spcPts val="600"/>
              </a:spcBef>
              <a:spcAft>
                <a:spcPts val="0"/>
              </a:spcAft>
              <a:buClr>
                <a:srgbClr val="000000"/>
              </a:buClr>
              <a:buSzPts val="3200"/>
              <a:buFont typeface="Arial"/>
              <a:buNone/>
            </a:pPr>
            <a:r>
              <a:t/>
            </a:r>
            <a:endParaRPr b="0" i="0" sz="3000" u="none" cap="none" strike="noStrike">
              <a:solidFill>
                <a:srgbClr val="434343"/>
              </a:solidFill>
              <a:latin typeface="Montserrat"/>
              <a:ea typeface="Montserrat"/>
              <a:cs typeface="Montserrat"/>
              <a:sym typeface="Montserrat"/>
            </a:endParaRPr>
          </a:p>
        </p:txBody>
      </p:sp>
      <p:sp>
        <p:nvSpPr>
          <p:cNvPr id="1674" name="Google Shape;1674;p68"/>
          <p:cNvSpPr txBox="1"/>
          <p:nvPr/>
        </p:nvSpPr>
        <p:spPr>
          <a:xfrm>
            <a:off x="2207050" y="3051900"/>
            <a:ext cx="5895000" cy="696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word</a:t>
            </a:r>
            <a:r>
              <a:rPr b="0" i="0" lang="tr-TR" sz="2000" u="none" cap="none" strike="noStrike">
                <a:solidFill>
                  <a:srgbClr val="434343"/>
                </a:solidFill>
                <a:latin typeface="Consolas"/>
                <a:ea typeface="Consolas"/>
                <a:cs typeface="Consolas"/>
                <a:sym typeface="Consolas"/>
              </a:rPr>
              <a:t> = [</a:t>
            </a:r>
            <a:r>
              <a:rPr b="0" i="0" lang="tr-TR" sz="2000" u="none" cap="none" strike="noStrike">
                <a:solidFill>
                  <a:srgbClr val="FF0000"/>
                </a:solidFill>
                <a:latin typeface="Consolas"/>
                <a:ea typeface="Consolas"/>
                <a:cs typeface="Consolas"/>
                <a:sym typeface="Consolas"/>
              </a:rPr>
              <a:t>'h'</a:t>
            </a:r>
            <a:r>
              <a:rPr b="0" i="0" lang="tr-TR" sz="2000" u="none" cap="none" strike="noStrike">
                <a:solidFill>
                  <a:srgbClr val="434343"/>
                </a:solidFill>
                <a:latin typeface="Consolas"/>
                <a:ea typeface="Consolas"/>
                <a:cs typeface="Consolas"/>
                <a:sym typeface="Consolas"/>
              </a:rPr>
              <a:t>,</a:t>
            </a:r>
            <a:r>
              <a:rPr b="0" i="0" lang="tr-TR" sz="2000" u="none" cap="none" strike="noStrike">
                <a:solidFill>
                  <a:srgbClr val="FF0000"/>
                </a:solidFill>
                <a:latin typeface="Consolas"/>
                <a:ea typeface="Consolas"/>
                <a:cs typeface="Consolas"/>
                <a:sym typeface="Consolas"/>
              </a:rPr>
              <a:t> 'a'</a:t>
            </a:r>
            <a:r>
              <a:rPr b="0" i="0" lang="tr-TR" sz="2000" u="none" cap="none" strike="noStrike">
                <a:solidFill>
                  <a:srgbClr val="434343"/>
                </a:solidFill>
                <a:latin typeface="Consolas"/>
                <a:ea typeface="Consolas"/>
                <a:cs typeface="Consolas"/>
                <a:sym typeface="Consolas"/>
              </a:rPr>
              <a:t>,</a:t>
            </a:r>
            <a:r>
              <a:rPr b="0" i="0" lang="tr-TR" sz="2000" u="none" cap="none" strike="noStrike">
                <a:solidFill>
                  <a:srgbClr val="FF0000"/>
                </a:solidFill>
                <a:latin typeface="Consolas"/>
                <a:ea typeface="Consolas"/>
                <a:cs typeface="Consolas"/>
                <a:sym typeface="Consolas"/>
              </a:rPr>
              <a:t> 'p'</a:t>
            </a:r>
            <a:r>
              <a:rPr b="0" i="0" lang="tr-TR" sz="2000" u="none" cap="none" strike="noStrike">
                <a:solidFill>
                  <a:srgbClr val="434343"/>
                </a:solidFill>
                <a:latin typeface="Consolas"/>
                <a:ea typeface="Consolas"/>
                <a:cs typeface="Consolas"/>
                <a:sym typeface="Consolas"/>
              </a:rPr>
              <a:t>,</a:t>
            </a:r>
            <a:r>
              <a:rPr b="0" i="0" lang="tr-TR" sz="2000" u="none" cap="none" strike="noStrike">
                <a:solidFill>
                  <a:srgbClr val="FF0000"/>
                </a:solidFill>
                <a:latin typeface="Consolas"/>
                <a:ea typeface="Consolas"/>
                <a:cs typeface="Consolas"/>
                <a:sym typeface="Consolas"/>
              </a:rPr>
              <a:t> 'p'</a:t>
            </a:r>
            <a:r>
              <a:rPr b="0" i="0" lang="tr-TR" sz="2000" u="none" cap="none" strike="noStrike">
                <a:solidFill>
                  <a:srgbClr val="434343"/>
                </a:solidFill>
                <a:latin typeface="Consolas"/>
                <a:ea typeface="Consolas"/>
                <a:cs typeface="Consolas"/>
                <a:sym typeface="Consolas"/>
              </a:rPr>
              <a:t>,</a:t>
            </a:r>
            <a:r>
              <a:rPr b="0" i="0" lang="tr-TR" sz="2000" u="none" cap="none" strike="noStrike">
                <a:solidFill>
                  <a:srgbClr val="FF0000"/>
                </a:solidFill>
                <a:latin typeface="Consolas"/>
                <a:ea typeface="Consolas"/>
                <a:cs typeface="Consolas"/>
                <a:sym typeface="Consolas"/>
              </a:rPr>
              <a:t> 'y'</a:t>
            </a:r>
            <a:r>
              <a:rPr b="0" i="0" lang="tr-TR" sz="2000" u="none" cap="none" strike="noStrike">
                <a:solidFill>
                  <a:srgbClr val="434343"/>
                </a:solidFill>
                <a:latin typeface="Consolas"/>
                <a:ea typeface="Consolas"/>
                <a:cs typeface="Consolas"/>
                <a:sym typeface="Consolas"/>
              </a:rPr>
              <a:t>]</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tr-TR" sz="2000" u="none" cap="none" strike="noStrike">
                <a:solidFill>
                  <a:srgbClr val="0000FF"/>
                </a:solidFill>
                <a:latin typeface="Consolas"/>
                <a:ea typeface="Consolas"/>
                <a:cs typeface="Consolas"/>
                <a:sym typeface="Consolas"/>
              </a:rPr>
              <a:t>print</a:t>
            </a:r>
            <a:r>
              <a:rPr b="0" i="0" lang="tr-TR" sz="2000" u="none" cap="none" strike="noStrike">
                <a:solidFill>
                  <a:srgbClr val="434343"/>
                </a:solidFill>
                <a:latin typeface="Consolas"/>
                <a:ea typeface="Consolas"/>
                <a:cs typeface="Consolas"/>
                <a:sym typeface="Consolas"/>
              </a:rPr>
              <a:t>(</a:t>
            </a:r>
            <a:r>
              <a:rPr lang="tr-TR" sz="2000">
                <a:solidFill>
                  <a:srgbClr val="434343"/>
                </a:solidFill>
                <a:latin typeface="Consolas"/>
                <a:ea typeface="Consolas"/>
                <a:cs typeface="Consolas"/>
                <a:sym typeface="Consolas"/>
              </a:rPr>
              <a:t>word</a:t>
            </a:r>
            <a:r>
              <a:rPr b="0" i="0" lang="tr-TR" sz="2000" u="none" cap="none" strike="noStrike">
                <a:solidFill>
                  <a:srgbClr val="434343"/>
                </a:solidFill>
                <a:latin typeface="Consolas"/>
                <a:ea typeface="Consolas"/>
                <a:cs typeface="Consolas"/>
                <a:sym typeface="Consolas"/>
              </a:rPr>
              <a:t>[1])</a:t>
            </a:r>
            <a:endParaRPr b="0" i="0" sz="2000" u="none" cap="none" strike="noStrike">
              <a:solidFill>
                <a:srgbClr val="434343"/>
              </a:solidFill>
              <a:latin typeface="Consolas"/>
              <a:ea typeface="Consolas"/>
              <a:cs typeface="Consolas"/>
              <a:sym typeface="Consolas"/>
            </a:endParaRPr>
          </a:p>
        </p:txBody>
      </p:sp>
      <p:sp>
        <p:nvSpPr>
          <p:cNvPr id="1675" name="Google Shape;1675;p68"/>
          <p:cNvSpPr txBox="1"/>
          <p:nvPr/>
        </p:nvSpPr>
        <p:spPr>
          <a:xfrm>
            <a:off x="2207050" y="3964900"/>
            <a:ext cx="5895000" cy="3831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a</a:t>
            </a:r>
            <a:endParaRPr b="0" i="0" sz="2000" u="none" cap="none" strike="noStrike">
              <a:solidFill>
                <a:srgbClr val="434343"/>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81" name="Google Shape;1681;p6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pic>
        <p:nvPicPr>
          <p:cNvPr id="1682" name="Google Shape;1682;p69"/>
          <p:cNvPicPr preferRelativeResize="0"/>
          <p:nvPr/>
        </p:nvPicPr>
        <p:blipFill>
          <a:blip r:embed="rId3">
            <a:alphaModFix/>
          </a:blip>
          <a:stretch>
            <a:fillRect/>
          </a:stretch>
        </p:blipFill>
        <p:spPr>
          <a:xfrm>
            <a:off x="152400" y="1816600"/>
            <a:ext cx="8839199" cy="88441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688" name="Google Shape;1688;p7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r>
              <a:rPr lang="tr-TR" sz="3300">
                <a:solidFill>
                  <a:srgbClr val="741B47"/>
                </a:solidFill>
                <a:latin typeface="Raleway Medium"/>
                <a:ea typeface="Raleway Medium"/>
                <a:cs typeface="Raleway Medium"/>
                <a:sym typeface="Raleway Medium"/>
              </a:rPr>
              <a:t>(review the pre-class)</a:t>
            </a:r>
            <a:endParaRPr sz="4000">
              <a:solidFill>
                <a:srgbClr val="419DD3"/>
              </a:solidFill>
              <a:highlight>
                <a:srgbClr val="EFEFEF"/>
              </a:highlight>
              <a:latin typeface="Consolas"/>
              <a:ea typeface="Consolas"/>
              <a:cs typeface="Consolas"/>
              <a:sym typeface="Consolas"/>
            </a:endParaRPr>
          </a:p>
        </p:txBody>
      </p:sp>
      <p:sp>
        <p:nvSpPr>
          <p:cNvPr id="1689" name="Google Shape;1689;p70"/>
          <p:cNvSpPr txBox="1"/>
          <p:nvPr>
            <p:ph idx="4294967295" type="subTitle"/>
          </p:nvPr>
        </p:nvSpPr>
        <p:spPr>
          <a:xfrm>
            <a:off x="220025" y="800200"/>
            <a:ext cx="83211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0" i="0" lang="tr-TR" sz="2200" u="none" cap="none" strike="noStrike">
                <a:solidFill>
                  <a:srgbClr val="434343"/>
                </a:solidFill>
                <a:latin typeface="Montserrat Light"/>
                <a:ea typeface="Montserrat Light"/>
                <a:cs typeface="Montserrat Light"/>
                <a:sym typeface="Montserrat Light"/>
              </a:rPr>
              <a:t>Here is an example of </a:t>
            </a:r>
            <a:r>
              <a:rPr lang="tr-TR" sz="2200">
                <a:solidFill>
                  <a:srgbClr val="434343"/>
                </a:solidFill>
                <a:latin typeface="Montserrat Light"/>
                <a:ea typeface="Montserrat Light"/>
                <a:cs typeface="Montserrat Light"/>
                <a:sym typeface="Montserrat Light"/>
              </a:rPr>
              <a:t>indexing </a:t>
            </a:r>
            <a:r>
              <a:rPr b="0" i="0" lang="tr-TR" sz="2200" u="none" cap="none" strike="noStrike">
                <a:solidFill>
                  <a:srgbClr val="434343"/>
                </a:solidFill>
                <a:latin typeface="Montserrat Light"/>
                <a:ea typeface="Montserrat Light"/>
                <a:cs typeface="Montserrat Light"/>
                <a:sym typeface="Montserrat Light"/>
              </a:rPr>
              <a:t>a </a:t>
            </a:r>
            <a:r>
              <a:rPr b="0" i="0" lang="tr-TR" sz="2200" u="none" cap="none" strike="noStrike">
                <a:solidFill>
                  <a:srgbClr val="434343"/>
                </a:solidFill>
                <a:highlight>
                  <a:srgbClr val="EFEFEF"/>
                </a:highlight>
                <a:latin typeface="Consolas"/>
                <a:ea typeface="Consolas"/>
                <a:cs typeface="Consolas"/>
                <a:sym typeface="Consolas"/>
              </a:rPr>
              <a:t>list</a:t>
            </a:r>
            <a:r>
              <a:rPr b="0" i="0" lang="tr-TR" sz="2200" u="none" cap="none" strike="noStrike">
                <a:solidFill>
                  <a:srgbClr val="434343"/>
                </a:solidFill>
                <a:latin typeface="Montserrat Light"/>
                <a:ea typeface="Montserrat Light"/>
                <a:cs typeface="Montserrat Light"/>
                <a:sym typeface="Montserrat Light"/>
              </a:rPr>
              <a:t> :</a:t>
            </a:r>
            <a:endParaRPr b="0" i="0" sz="2200" u="none" cap="none" strike="noStrike">
              <a:solidFill>
                <a:srgbClr val="434343"/>
              </a:solidFill>
              <a:latin typeface="Montserrat Light"/>
              <a:ea typeface="Montserrat Light"/>
              <a:cs typeface="Montserrat Light"/>
              <a:sym typeface="Montserrat Light"/>
            </a:endParaRPr>
          </a:p>
        </p:txBody>
      </p:sp>
      <p:pic>
        <p:nvPicPr>
          <p:cNvPr id="1690" name="Google Shape;1690;p70"/>
          <p:cNvPicPr preferRelativeResize="0"/>
          <p:nvPr/>
        </p:nvPicPr>
        <p:blipFill>
          <a:blip r:embed="rId3">
            <a:alphaModFix/>
          </a:blip>
          <a:stretch>
            <a:fillRect/>
          </a:stretch>
        </p:blipFill>
        <p:spPr>
          <a:xfrm>
            <a:off x="152400" y="1816600"/>
            <a:ext cx="8839199" cy="884414"/>
          </a:xfrm>
          <a:prstGeom prst="rect">
            <a:avLst/>
          </a:prstGeom>
          <a:noFill/>
          <a:ln>
            <a:noFill/>
          </a:ln>
        </p:spPr>
      </p:pic>
      <p:pic>
        <p:nvPicPr>
          <p:cNvPr id="1691" name="Google Shape;1691;p70"/>
          <p:cNvPicPr preferRelativeResize="0"/>
          <p:nvPr/>
        </p:nvPicPr>
        <p:blipFill>
          <a:blip r:embed="rId4">
            <a:alphaModFix/>
          </a:blip>
          <a:stretch>
            <a:fillRect/>
          </a:stretch>
        </p:blipFill>
        <p:spPr>
          <a:xfrm>
            <a:off x="152400" y="2853414"/>
            <a:ext cx="8839197" cy="512989"/>
          </a:xfrm>
          <a:prstGeom prst="rect">
            <a:avLst/>
          </a:prstGeom>
          <a:noFill/>
          <a:ln>
            <a:noFill/>
          </a:ln>
        </p:spPr>
      </p:pic>
      <p:sp>
        <p:nvSpPr>
          <p:cNvPr id="1692" name="Google Shape;1692;p70"/>
          <p:cNvSpPr txBox="1"/>
          <p:nvPr/>
        </p:nvSpPr>
        <p:spPr>
          <a:xfrm>
            <a:off x="1652275" y="1359400"/>
            <a:ext cx="275400" cy="468600"/>
          </a:xfrm>
          <a:prstGeom prst="rect">
            <a:avLst/>
          </a:prstGeom>
          <a:solidFill>
            <a:srgbClr val="F3F3F3"/>
          </a:solidFill>
          <a:ln cap="flat" cmpd="sng" w="9525">
            <a:solidFill>
              <a:srgbClr val="B7B7B7"/>
            </a:solidFill>
            <a:prstDash val="solid"/>
            <a:round/>
            <a:headEnd len="sm" w="sm" type="none"/>
            <a:tailEnd len="sm" w="sm" type="none"/>
          </a:ln>
          <a:effectLst>
            <a:outerShdw blurRad="57150" rotWithShape="0" algn="bl" dir="5400000" dist="57150">
              <a:srgbClr val="000000">
                <a:alpha val="4863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600">
                <a:solidFill>
                  <a:srgbClr val="434343"/>
                </a:solidFill>
                <a:highlight>
                  <a:srgbClr val="EFEFEF"/>
                </a:highlight>
                <a:latin typeface="Consolas"/>
                <a:ea typeface="Consolas"/>
                <a:cs typeface="Consolas"/>
                <a:sym typeface="Consolas"/>
              </a:rPr>
              <a:t>0</a:t>
            </a:r>
            <a:endParaRPr b="0" i="0" sz="1600" u="none" cap="none" strike="noStrike">
              <a:solidFill>
                <a:srgbClr val="434343"/>
              </a:solidFill>
              <a:latin typeface="Montserrat"/>
              <a:ea typeface="Montserrat"/>
              <a:cs typeface="Montserrat"/>
              <a:sym typeface="Montserrat"/>
            </a:endParaRPr>
          </a:p>
        </p:txBody>
      </p:sp>
      <p:sp>
        <p:nvSpPr>
          <p:cNvPr id="1693" name="Google Shape;1693;p70"/>
          <p:cNvSpPr txBox="1"/>
          <p:nvPr/>
        </p:nvSpPr>
        <p:spPr>
          <a:xfrm>
            <a:off x="2414275" y="1359400"/>
            <a:ext cx="275400" cy="468600"/>
          </a:xfrm>
          <a:prstGeom prst="rect">
            <a:avLst/>
          </a:prstGeom>
          <a:solidFill>
            <a:srgbClr val="F3F3F3"/>
          </a:solidFill>
          <a:ln cap="flat" cmpd="sng" w="9525">
            <a:solidFill>
              <a:srgbClr val="B7B7B7"/>
            </a:solidFill>
            <a:prstDash val="solid"/>
            <a:round/>
            <a:headEnd len="sm" w="sm" type="none"/>
            <a:tailEnd len="sm" w="sm" type="none"/>
          </a:ln>
          <a:effectLst>
            <a:outerShdw blurRad="57150" rotWithShape="0" algn="bl" dir="5400000" dist="57150">
              <a:srgbClr val="000000">
                <a:alpha val="4863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600">
                <a:solidFill>
                  <a:srgbClr val="434343"/>
                </a:solidFill>
                <a:highlight>
                  <a:srgbClr val="EFEFEF"/>
                </a:highlight>
                <a:latin typeface="Consolas"/>
                <a:ea typeface="Consolas"/>
                <a:cs typeface="Consolas"/>
                <a:sym typeface="Consolas"/>
              </a:rPr>
              <a:t>1</a:t>
            </a:r>
            <a:endParaRPr sz="1600">
              <a:solidFill>
                <a:srgbClr val="434343"/>
              </a:solidFill>
              <a:highlight>
                <a:srgbClr val="EFEFEF"/>
              </a:highlight>
              <a:latin typeface="Consolas"/>
              <a:ea typeface="Consolas"/>
              <a:cs typeface="Consolas"/>
              <a:sym typeface="Consolas"/>
            </a:endParaRPr>
          </a:p>
        </p:txBody>
      </p:sp>
      <p:sp>
        <p:nvSpPr>
          <p:cNvPr id="1694" name="Google Shape;1694;p70"/>
          <p:cNvSpPr txBox="1"/>
          <p:nvPr/>
        </p:nvSpPr>
        <p:spPr>
          <a:xfrm>
            <a:off x="3252475" y="1359400"/>
            <a:ext cx="275400" cy="468600"/>
          </a:xfrm>
          <a:prstGeom prst="rect">
            <a:avLst/>
          </a:prstGeom>
          <a:solidFill>
            <a:srgbClr val="D9EAD3"/>
          </a:solidFill>
          <a:ln cap="flat" cmpd="sng" w="9525">
            <a:solidFill>
              <a:srgbClr val="134F5C"/>
            </a:solidFill>
            <a:prstDash val="solid"/>
            <a:round/>
            <a:headEnd len="sm" w="sm" type="none"/>
            <a:tailEnd len="sm" w="sm" type="none"/>
          </a:ln>
          <a:effectLst>
            <a:outerShdw blurRad="57150" rotWithShape="0" algn="bl" dir="5400000" dist="57150">
              <a:srgbClr val="000000">
                <a:alpha val="4863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600">
                <a:solidFill>
                  <a:srgbClr val="434343"/>
                </a:solidFill>
                <a:highlight>
                  <a:srgbClr val="EFEFEF"/>
                </a:highlight>
                <a:latin typeface="Consolas"/>
                <a:ea typeface="Consolas"/>
                <a:cs typeface="Consolas"/>
                <a:sym typeface="Consolas"/>
              </a:rPr>
              <a:t>2</a:t>
            </a:r>
            <a:endParaRPr b="0" i="0" sz="1600" u="none" cap="none" strike="noStrike">
              <a:solidFill>
                <a:srgbClr val="434343"/>
              </a:solidFill>
              <a:latin typeface="Montserrat"/>
              <a:ea typeface="Montserrat"/>
              <a:cs typeface="Montserrat"/>
              <a:sym typeface="Montserrat"/>
            </a:endParaRPr>
          </a:p>
        </p:txBody>
      </p:sp>
      <p:sp>
        <p:nvSpPr>
          <p:cNvPr id="1695" name="Google Shape;1695;p70"/>
          <p:cNvSpPr txBox="1"/>
          <p:nvPr/>
        </p:nvSpPr>
        <p:spPr>
          <a:xfrm>
            <a:off x="4014475" y="1359400"/>
            <a:ext cx="275400" cy="468600"/>
          </a:xfrm>
          <a:prstGeom prst="rect">
            <a:avLst/>
          </a:prstGeom>
          <a:solidFill>
            <a:srgbClr val="F3F3F3"/>
          </a:solidFill>
          <a:ln cap="flat" cmpd="sng" w="9525">
            <a:solidFill>
              <a:srgbClr val="B7B7B7"/>
            </a:solidFill>
            <a:prstDash val="solid"/>
            <a:round/>
            <a:headEnd len="sm" w="sm" type="none"/>
            <a:tailEnd len="sm" w="sm" type="none"/>
          </a:ln>
          <a:effectLst>
            <a:outerShdw blurRad="57150" rotWithShape="0" algn="bl" dir="5400000" dist="57150">
              <a:srgbClr val="000000">
                <a:alpha val="4863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600">
                <a:solidFill>
                  <a:srgbClr val="434343"/>
                </a:solidFill>
                <a:highlight>
                  <a:srgbClr val="EFEFEF"/>
                </a:highlight>
                <a:latin typeface="Consolas"/>
                <a:ea typeface="Consolas"/>
                <a:cs typeface="Consolas"/>
                <a:sym typeface="Consolas"/>
              </a:rPr>
              <a:t>3</a:t>
            </a:r>
            <a:endParaRPr sz="1600">
              <a:solidFill>
                <a:srgbClr val="434343"/>
              </a:solidFill>
              <a:highlight>
                <a:srgbClr val="EFEFEF"/>
              </a:highlight>
              <a:latin typeface="Consolas"/>
              <a:ea typeface="Consolas"/>
              <a:cs typeface="Consolas"/>
              <a:sym typeface="Consolas"/>
            </a:endParaRPr>
          </a:p>
        </p:txBody>
      </p:sp>
      <p:sp>
        <p:nvSpPr>
          <p:cNvPr id="1696" name="Google Shape;1696;p70"/>
          <p:cNvSpPr txBox="1"/>
          <p:nvPr/>
        </p:nvSpPr>
        <p:spPr>
          <a:xfrm>
            <a:off x="4928875" y="1359400"/>
            <a:ext cx="275400" cy="468600"/>
          </a:xfrm>
          <a:prstGeom prst="rect">
            <a:avLst/>
          </a:prstGeom>
          <a:solidFill>
            <a:srgbClr val="F3F3F3"/>
          </a:solidFill>
          <a:ln cap="flat" cmpd="sng" w="9525">
            <a:solidFill>
              <a:srgbClr val="B7B7B7"/>
            </a:solidFill>
            <a:prstDash val="solid"/>
            <a:round/>
            <a:headEnd len="sm" w="sm" type="none"/>
            <a:tailEnd len="sm" w="sm" type="none"/>
          </a:ln>
          <a:effectLst>
            <a:outerShdw blurRad="57150" rotWithShape="0" algn="bl" dir="5400000" dist="57150">
              <a:srgbClr val="000000">
                <a:alpha val="48630"/>
              </a:srgbClr>
            </a:outerShdw>
          </a:effectLst>
        </p:spPr>
        <p:txBody>
          <a:bodyPr anchorCtr="0" anchor="ctr" bIns="91425" lIns="91425" spcFirstLastPara="1" rIns="91425" wrap="square" tIns="91425">
            <a:noAutofit/>
          </a:bodyPr>
          <a:lstStyle/>
          <a:p>
            <a:pPr indent="0" lvl="0" marL="0" marR="0" rtl="0" algn="ctr">
              <a:lnSpc>
                <a:spcPct val="110000"/>
              </a:lnSpc>
              <a:spcBef>
                <a:spcPts val="600"/>
              </a:spcBef>
              <a:spcAft>
                <a:spcPts val="0"/>
              </a:spcAft>
              <a:buNone/>
            </a:pPr>
            <a:r>
              <a:rPr lang="tr-TR" sz="1600">
                <a:solidFill>
                  <a:srgbClr val="434343"/>
                </a:solidFill>
                <a:highlight>
                  <a:srgbClr val="EFEFEF"/>
                </a:highlight>
                <a:latin typeface="Consolas"/>
                <a:ea typeface="Consolas"/>
                <a:cs typeface="Consolas"/>
                <a:sym typeface="Consolas"/>
              </a:rPr>
              <a:t>4</a:t>
            </a:r>
            <a:endParaRPr sz="1600">
              <a:solidFill>
                <a:srgbClr val="434343"/>
              </a:solidFill>
              <a:highlight>
                <a:srgbClr val="EFEFEF"/>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02" name="Google Shape;1702;p7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r>
              <a:rPr lang="tr-TR" sz="3300">
                <a:solidFill>
                  <a:srgbClr val="741B47"/>
                </a:solidFill>
                <a:latin typeface="Raleway Medium"/>
                <a:ea typeface="Raleway Medium"/>
                <a:cs typeface="Raleway Medium"/>
                <a:sym typeface="Raleway Medium"/>
              </a:rPr>
              <a:t>(review the pre-class)</a:t>
            </a:r>
            <a:endParaRPr sz="4000">
              <a:solidFill>
                <a:srgbClr val="419DD3"/>
              </a:solidFill>
              <a:highlight>
                <a:srgbClr val="EFEFEF"/>
              </a:highlight>
              <a:latin typeface="Consolas"/>
              <a:ea typeface="Consolas"/>
              <a:cs typeface="Consolas"/>
              <a:sym typeface="Consolas"/>
            </a:endParaRPr>
          </a:p>
        </p:txBody>
      </p:sp>
      <p:sp>
        <p:nvSpPr>
          <p:cNvPr id="1703" name="Google Shape;1703;p71"/>
          <p:cNvSpPr txBox="1"/>
          <p:nvPr>
            <p:ph idx="4294967295" type="subTitle"/>
          </p:nvPr>
        </p:nvSpPr>
        <p:spPr>
          <a:xfrm>
            <a:off x="220025" y="647800"/>
            <a:ext cx="8321100" cy="6264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Barlow Light"/>
              <a:buChar char="▸"/>
            </a:pPr>
            <a:r>
              <a:rPr b="0" i="0" lang="tr-TR" sz="2200" u="none" cap="none" strike="noStrike">
                <a:solidFill>
                  <a:srgbClr val="434343"/>
                </a:solidFill>
                <a:latin typeface="Montserrat Light"/>
                <a:ea typeface="Montserrat Light"/>
                <a:cs typeface="Montserrat Light"/>
                <a:sym typeface="Montserrat Light"/>
              </a:rPr>
              <a:t>Here is another pre-class example of </a:t>
            </a:r>
            <a:r>
              <a:rPr lang="tr-TR" sz="2200">
                <a:solidFill>
                  <a:srgbClr val="434343"/>
                </a:solidFill>
                <a:latin typeface="Montserrat Light"/>
                <a:ea typeface="Montserrat Light"/>
                <a:cs typeface="Montserrat Light"/>
                <a:sym typeface="Montserrat Light"/>
              </a:rPr>
              <a:t>indexing </a:t>
            </a:r>
            <a:r>
              <a:rPr b="0" i="0" lang="tr-TR" sz="2200" u="none" cap="none" strike="noStrike">
                <a:solidFill>
                  <a:srgbClr val="434343"/>
                </a:solidFill>
                <a:latin typeface="Montserrat Light"/>
                <a:ea typeface="Montserrat Light"/>
                <a:cs typeface="Montserrat Light"/>
                <a:sym typeface="Montserrat Light"/>
              </a:rPr>
              <a:t>a nested </a:t>
            </a:r>
            <a:r>
              <a:rPr b="0" i="0" lang="tr-TR" sz="2200" u="none" cap="none" strike="noStrike">
                <a:solidFill>
                  <a:srgbClr val="434343"/>
                </a:solidFill>
                <a:highlight>
                  <a:srgbClr val="EFEFEF"/>
                </a:highlight>
                <a:latin typeface="Consolas"/>
                <a:ea typeface="Consolas"/>
                <a:cs typeface="Consolas"/>
                <a:sym typeface="Consolas"/>
              </a:rPr>
              <a:t>list</a:t>
            </a:r>
            <a:r>
              <a:rPr lang="tr-TR" sz="2200">
                <a:solidFill>
                  <a:srgbClr val="434343"/>
                </a:solidFill>
                <a:latin typeface="Montserrat Light"/>
                <a:ea typeface="Montserrat Light"/>
                <a:cs typeface="Montserrat Light"/>
                <a:sym typeface="Montserrat Light"/>
              </a:rPr>
              <a:t>.</a:t>
            </a:r>
            <a:endParaRPr b="0" i="0" sz="2200" u="none" cap="none" strike="noStrike">
              <a:solidFill>
                <a:srgbClr val="434343"/>
              </a:solidFill>
              <a:latin typeface="Montserrat Light"/>
              <a:ea typeface="Montserrat Light"/>
              <a:cs typeface="Montserrat Light"/>
              <a:sym typeface="Montserrat Light"/>
            </a:endParaRPr>
          </a:p>
          <a:p>
            <a:pPr indent="0" lvl="0" marL="0" marR="0" rtl="0" algn="l">
              <a:lnSpc>
                <a:spcPct val="110000"/>
              </a:lnSpc>
              <a:spcBef>
                <a:spcPts val="1000"/>
              </a:spcBef>
              <a:spcAft>
                <a:spcPts val="0"/>
              </a:spcAft>
              <a:buClr>
                <a:schemeClr val="accent1"/>
              </a:buClr>
              <a:buSzPts val="1800"/>
              <a:buFont typeface="Barlow Light"/>
              <a:buNone/>
            </a:pPr>
            <a:r>
              <a:t/>
            </a:r>
            <a:endParaRPr b="0" i="0" sz="2200" u="none" cap="none" strike="noStrike">
              <a:solidFill>
                <a:srgbClr val="434343"/>
              </a:solidFill>
              <a:latin typeface="Montserrat Light"/>
              <a:ea typeface="Montserrat Light"/>
              <a:cs typeface="Montserrat Light"/>
              <a:sym typeface="Montserrat Light"/>
            </a:endParaRPr>
          </a:p>
        </p:txBody>
      </p:sp>
      <p:pic>
        <p:nvPicPr>
          <p:cNvPr id="1704" name="Google Shape;1704;p71"/>
          <p:cNvPicPr preferRelativeResize="0"/>
          <p:nvPr/>
        </p:nvPicPr>
        <p:blipFill>
          <a:blip r:embed="rId3">
            <a:alphaModFix/>
          </a:blip>
          <a:stretch>
            <a:fillRect/>
          </a:stretch>
        </p:blipFill>
        <p:spPr>
          <a:xfrm>
            <a:off x="152400" y="1655200"/>
            <a:ext cx="8839199" cy="14083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10" name="Google Shape;1710;p7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r>
              <a:rPr lang="tr-TR" sz="3300">
                <a:solidFill>
                  <a:srgbClr val="741B47"/>
                </a:solidFill>
                <a:latin typeface="Raleway Medium"/>
                <a:ea typeface="Raleway Medium"/>
                <a:cs typeface="Raleway Medium"/>
                <a:sym typeface="Raleway Medium"/>
              </a:rPr>
              <a:t>(review the pre-class)</a:t>
            </a:r>
            <a:endParaRPr sz="4000">
              <a:solidFill>
                <a:srgbClr val="419DD3"/>
              </a:solidFill>
              <a:highlight>
                <a:srgbClr val="EFEFEF"/>
              </a:highlight>
              <a:latin typeface="Consolas"/>
              <a:ea typeface="Consolas"/>
              <a:cs typeface="Consolas"/>
              <a:sym typeface="Consolas"/>
            </a:endParaRPr>
          </a:p>
        </p:txBody>
      </p:sp>
      <p:sp>
        <p:nvSpPr>
          <p:cNvPr id="1711" name="Google Shape;1711;p72"/>
          <p:cNvSpPr txBox="1"/>
          <p:nvPr>
            <p:ph idx="4294967295" type="subTitle"/>
          </p:nvPr>
        </p:nvSpPr>
        <p:spPr>
          <a:xfrm>
            <a:off x="220025" y="571600"/>
            <a:ext cx="8321100" cy="8550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Barlow Light"/>
              <a:buChar char="▸"/>
            </a:pPr>
            <a:r>
              <a:rPr b="0" i="0" lang="tr-TR" sz="2200" u="none" cap="none" strike="noStrike">
                <a:solidFill>
                  <a:srgbClr val="434343"/>
                </a:solidFill>
                <a:latin typeface="Montserrat Light"/>
                <a:ea typeface="Montserrat Light"/>
                <a:cs typeface="Montserrat Light"/>
                <a:sym typeface="Montserrat Light"/>
              </a:rPr>
              <a:t>Here is another pre-class example of </a:t>
            </a:r>
            <a:r>
              <a:rPr lang="tr-TR" sz="2200">
                <a:solidFill>
                  <a:srgbClr val="434343"/>
                </a:solidFill>
                <a:latin typeface="Montserrat Light"/>
                <a:ea typeface="Montserrat Light"/>
                <a:cs typeface="Montserrat Light"/>
                <a:sym typeface="Montserrat Light"/>
              </a:rPr>
              <a:t>indexing </a:t>
            </a:r>
            <a:r>
              <a:rPr b="0" i="0" lang="tr-TR" sz="2200" u="none" cap="none" strike="noStrike">
                <a:solidFill>
                  <a:srgbClr val="434343"/>
                </a:solidFill>
                <a:latin typeface="Montserrat Light"/>
                <a:ea typeface="Montserrat Light"/>
                <a:cs typeface="Montserrat Light"/>
                <a:sym typeface="Montserrat Light"/>
              </a:rPr>
              <a:t>a nested </a:t>
            </a:r>
            <a:r>
              <a:rPr b="0" i="0" lang="tr-TR" sz="2200" u="none" cap="none" strike="noStrike">
                <a:solidFill>
                  <a:srgbClr val="434343"/>
                </a:solidFill>
                <a:highlight>
                  <a:srgbClr val="EFEFEF"/>
                </a:highlight>
                <a:latin typeface="Consolas"/>
                <a:ea typeface="Consolas"/>
                <a:cs typeface="Consolas"/>
                <a:sym typeface="Consolas"/>
              </a:rPr>
              <a:t>list</a:t>
            </a:r>
            <a:r>
              <a:rPr lang="tr-TR" sz="2200">
                <a:solidFill>
                  <a:srgbClr val="434343"/>
                </a:solidFill>
                <a:latin typeface="Montserrat Light"/>
                <a:ea typeface="Montserrat Light"/>
                <a:cs typeface="Montserrat Light"/>
                <a:sym typeface="Montserrat Light"/>
              </a:rPr>
              <a:t>.</a:t>
            </a:r>
            <a:endParaRPr b="0" i="0" sz="2200" u="none" cap="none" strike="noStrike">
              <a:solidFill>
                <a:srgbClr val="434343"/>
              </a:solidFill>
              <a:latin typeface="Montserrat Light"/>
              <a:ea typeface="Montserrat Light"/>
              <a:cs typeface="Montserrat Light"/>
              <a:sym typeface="Montserrat Light"/>
            </a:endParaRPr>
          </a:p>
          <a:p>
            <a:pPr indent="0" lvl="0" marL="0" marR="0" rtl="0" algn="l">
              <a:lnSpc>
                <a:spcPct val="110000"/>
              </a:lnSpc>
              <a:spcBef>
                <a:spcPts val="1000"/>
              </a:spcBef>
              <a:spcAft>
                <a:spcPts val="0"/>
              </a:spcAft>
              <a:buClr>
                <a:schemeClr val="accent1"/>
              </a:buClr>
              <a:buSzPts val="1800"/>
              <a:buFont typeface="Barlow Light"/>
              <a:buNone/>
            </a:pPr>
            <a:r>
              <a:t/>
            </a:r>
            <a:endParaRPr b="0" i="0" sz="2200" u="none" cap="none" strike="noStrike">
              <a:solidFill>
                <a:srgbClr val="434343"/>
              </a:solidFill>
              <a:latin typeface="Montserrat Light"/>
              <a:ea typeface="Montserrat Light"/>
              <a:cs typeface="Montserrat Light"/>
              <a:sym typeface="Montserrat Light"/>
            </a:endParaRPr>
          </a:p>
        </p:txBody>
      </p:sp>
      <p:pic>
        <p:nvPicPr>
          <p:cNvPr id="1712" name="Google Shape;1712;p72"/>
          <p:cNvPicPr preferRelativeResize="0"/>
          <p:nvPr/>
        </p:nvPicPr>
        <p:blipFill>
          <a:blip r:embed="rId3">
            <a:alphaModFix/>
          </a:blip>
          <a:stretch>
            <a:fillRect/>
          </a:stretch>
        </p:blipFill>
        <p:spPr>
          <a:xfrm>
            <a:off x="152400" y="3292163"/>
            <a:ext cx="8839198" cy="523146"/>
          </a:xfrm>
          <a:prstGeom prst="rect">
            <a:avLst/>
          </a:prstGeom>
          <a:noFill/>
          <a:ln>
            <a:noFill/>
          </a:ln>
        </p:spPr>
      </p:pic>
      <p:pic>
        <p:nvPicPr>
          <p:cNvPr id="1713" name="Google Shape;1713;p72"/>
          <p:cNvPicPr preferRelativeResize="0"/>
          <p:nvPr/>
        </p:nvPicPr>
        <p:blipFill>
          <a:blip r:embed="rId4">
            <a:alphaModFix/>
          </a:blip>
          <a:stretch>
            <a:fillRect/>
          </a:stretch>
        </p:blipFill>
        <p:spPr>
          <a:xfrm>
            <a:off x="152400" y="1655200"/>
            <a:ext cx="8839199" cy="1408363"/>
          </a:xfrm>
          <a:prstGeom prst="rect">
            <a:avLst/>
          </a:prstGeom>
          <a:noFill/>
          <a:ln>
            <a:noFill/>
          </a:ln>
        </p:spPr>
      </p:pic>
      <p:sp>
        <p:nvSpPr>
          <p:cNvPr id="1714" name="Google Shape;1714;p72"/>
          <p:cNvSpPr txBox="1"/>
          <p:nvPr/>
        </p:nvSpPr>
        <p:spPr>
          <a:xfrm>
            <a:off x="4751700" y="3815300"/>
            <a:ext cx="4097100" cy="10548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How many items do the </a:t>
            </a:r>
            <a:r>
              <a:rPr lang="tr-TR" sz="2400">
                <a:solidFill>
                  <a:srgbClr val="0B5394"/>
                </a:solidFill>
                <a:highlight>
                  <a:srgbClr val="EFEFEF"/>
                </a:highlight>
                <a:latin typeface="Consolas"/>
                <a:ea typeface="Consolas"/>
                <a:cs typeface="Consolas"/>
                <a:sym typeface="Consolas"/>
              </a:rPr>
              <a:t>city</a:t>
            </a:r>
            <a:r>
              <a:rPr lang="tr-TR" sz="2400">
                <a:solidFill>
                  <a:srgbClr val="0B5394"/>
                </a:solidFill>
                <a:latin typeface="Montserrat"/>
                <a:ea typeface="Montserrat"/>
                <a:cs typeface="Montserrat"/>
                <a:sym typeface="Montserrat"/>
              </a:rPr>
              <a:t> list have? </a:t>
            </a:r>
            <a:endParaRPr b="0" i="0" sz="1500" u="none" cap="none" strike="noStrike">
              <a:solidFill>
                <a:srgbClr val="434343"/>
              </a:solidFill>
              <a:latin typeface="Arial"/>
              <a:ea typeface="Arial"/>
              <a:cs typeface="Arial"/>
              <a:sym typeface="Arial"/>
            </a:endParaRPr>
          </a:p>
        </p:txBody>
      </p:sp>
      <p:sp>
        <p:nvSpPr>
          <p:cNvPr id="1715" name="Google Shape;1715;p7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21" name="Google Shape;1721;p7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Indexing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highlight>
                <a:srgbClr val="EFEFEF"/>
              </a:highlight>
              <a:latin typeface="Consolas"/>
              <a:ea typeface="Consolas"/>
              <a:cs typeface="Consolas"/>
              <a:sym typeface="Consolas"/>
            </a:endParaRPr>
          </a:p>
        </p:txBody>
      </p:sp>
      <p:sp>
        <p:nvSpPr>
          <p:cNvPr id="1722" name="Google Shape;1722;p73"/>
          <p:cNvSpPr txBox="1"/>
          <p:nvPr>
            <p:ph idx="4294967295" type="subTitle"/>
          </p:nvPr>
        </p:nvSpPr>
        <p:spPr>
          <a:xfrm>
            <a:off x="220025" y="647800"/>
            <a:ext cx="83211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lang="tr-TR" sz="2200">
                <a:solidFill>
                  <a:srgbClr val="073763"/>
                </a:solidFill>
                <a:latin typeface="Montserrat"/>
                <a:ea typeface="Montserrat"/>
                <a:cs typeface="Montserrat"/>
                <a:sym typeface="Montserrat"/>
              </a:rPr>
              <a:t>Let’s</a:t>
            </a:r>
            <a:r>
              <a:rPr lang="tr-TR" sz="2200">
                <a:solidFill>
                  <a:srgbClr val="434343"/>
                </a:solidFill>
                <a:latin typeface="Montserrat Light"/>
                <a:ea typeface="Montserrat Light"/>
                <a:cs typeface="Montserrat Light"/>
                <a:sym typeface="Montserrat Light"/>
              </a:rPr>
              <a:t> access </a:t>
            </a:r>
            <a:r>
              <a:rPr lang="tr-TR" sz="2200">
                <a:solidFill>
                  <a:srgbClr val="434343"/>
                </a:solidFill>
                <a:highlight>
                  <a:srgbClr val="EFEFEF"/>
                </a:highlight>
                <a:latin typeface="Consolas"/>
                <a:ea typeface="Consolas"/>
                <a:cs typeface="Consolas"/>
                <a:sym typeface="Consolas"/>
              </a:rPr>
              <a:t>city_list</a:t>
            </a:r>
            <a:r>
              <a:rPr lang="tr-TR" sz="2200">
                <a:solidFill>
                  <a:srgbClr val="434343"/>
                </a:solidFill>
                <a:latin typeface="Montserrat Light"/>
                <a:ea typeface="Montserrat Light"/>
                <a:cs typeface="Montserrat Light"/>
                <a:sym typeface="Montserrat Light"/>
              </a:rPr>
              <a:t>’s first and the only element.</a:t>
            </a:r>
            <a:endParaRPr b="0" i="0" sz="2200" u="none" cap="none" strike="noStrike">
              <a:solidFill>
                <a:srgbClr val="434343"/>
              </a:solidFill>
              <a:latin typeface="Montserrat Light"/>
              <a:ea typeface="Montserrat Light"/>
              <a:cs typeface="Montserrat Light"/>
              <a:sym typeface="Montserrat Light"/>
            </a:endParaRPr>
          </a:p>
        </p:txBody>
      </p:sp>
      <p:pic>
        <p:nvPicPr>
          <p:cNvPr id="1723" name="Google Shape;1723;p73"/>
          <p:cNvPicPr preferRelativeResize="0"/>
          <p:nvPr/>
        </p:nvPicPr>
        <p:blipFill>
          <a:blip r:embed="rId3">
            <a:alphaModFix/>
          </a:blip>
          <a:stretch>
            <a:fillRect/>
          </a:stretch>
        </p:blipFill>
        <p:spPr>
          <a:xfrm>
            <a:off x="152400" y="1130800"/>
            <a:ext cx="8839204" cy="688959"/>
          </a:xfrm>
          <a:prstGeom prst="rect">
            <a:avLst/>
          </a:prstGeom>
          <a:noFill/>
          <a:ln>
            <a:noFill/>
          </a:ln>
        </p:spPr>
      </p:pic>
      <p:pic>
        <p:nvPicPr>
          <p:cNvPr id="1724" name="Google Shape;1724;p73"/>
          <p:cNvPicPr preferRelativeResize="0"/>
          <p:nvPr/>
        </p:nvPicPr>
        <p:blipFill>
          <a:blip r:embed="rId4">
            <a:alphaModFix/>
          </a:blip>
          <a:stretch>
            <a:fillRect/>
          </a:stretch>
        </p:blipFill>
        <p:spPr>
          <a:xfrm>
            <a:off x="152400" y="1885822"/>
            <a:ext cx="8839199" cy="498672"/>
          </a:xfrm>
          <a:prstGeom prst="rect">
            <a:avLst/>
          </a:prstGeom>
          <a:noFill/>
          <a:ln>
            <a:noFill/>
          </a:ln>
        </p:spPr>
      </p:pic>
      <p:pic>
        <p:nvPicPr>
          <p:cNvPr id="1725" name="Google Shape;1725;p73"/>
          <p:cNvPicPr preferRelativeResize="0"/>
          <p:nvPr/>
        </p:nvPicPr>
        <p:blipFill>
          <a:blip r:embed="rId5">
            <a:alphaModFix/>
          </a:blip>
          <a:stretch>
            <a:fillRect/>
          </a:stretch>
        </p:blipFill>
        <p:spPr>
          <a:xfrm>
            <a:off x="152400" y="2499375"/>
            <a:ext cx="8839199" cy="699118"/>
          </a:xfrm>
          <a:prstGeom prst="rect">
            <a:avLst/>
          </a:prstGeom>
          <a:noFill/>
          <a:ln>
            <a:noFill/>
          </a:ln>
        </p:spPr>
      </p:pic>
      <p:pic>
        <p:nvPicPr>
          <p:cNvPr id="1726" name="Google Shape;1726;p73"/>
          <p:cNvPicPr preferRelativeResize="0"/>
          <p:nvPr/>
        </p:nvPicPr>
        <p:blipFill>
          <a:blip r:embed="rId6">
            <a:alphaModFix/>
          </a:blip>
          <a:stretch>
            <a:fillRect/>
          </a:stretch>
        </p:blipFill>
        <p:spPr>
          <a:xfrm>
            <a:off x="152400" y="3261300"/>
            <a:ext cx="8839199" cy="498675"/>
          </a:xfrm>
          <a:prstGeom prst="rect">
            <a:avLst/>
          </a:prstGeom>
          <a:noFill/>
          <a:ln>
            <a:noFill/>
          </a:ln>
        </p:spPr>
      </p:pic>
      <p:pic>
        <p:nvPicPr>
          <p:cNvPr id="1727" name="Google Shape;1727;p73"/>
          <p:cNvPicPr preferRelativeResize="0"/>
          <p:nvPr/>
        </p:nvPicPr>
        <p:blipFill>
          <a:blip r:embed="rId7">
            <a:alphaModFix/>
          </a:blip>
          <a:stretch>
            <a:fillRect/>
          </a:stretch>
        </p:blipFill>
        <p:spPr>
          <a:xfrm>
            <a:off x="152400" y="3791850"/>
            <a:ext cx="8839200" cy="701679"/>
          </a:xfrm>
          <a:prstGeom prst="rect">
            <a:avLst/>
          </a:prstGeom>
          <a:noFill/>
          <a:ln>
            <a:noFill/>
          </a:ln>
        </p:spPr>
      </p:pic>
      <p:pic>
        <p:nvPicPr>
          <p:cNvPr id="1728" name="Google Shape;1728;p73"/>
          <p:cNvPicPr preferRelativeResize="0"/>
          <p:nvPr/>
        </p:nvPicPr>
        <p:blipFill>
          <a:blip r:embed="rId8">
            <a:alphaModFix/>
          </a:blip>
          <a:stretch>
            <a:fillRect/>
          </a:stretch>
        </p:blipFill>
        <p:spPr>
          <a:xfrm>
            <a:off x="152400" y="4556329"/>
            <a:ext cx="8839199" cy="5024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74"/>
          <p:cNvSpPr txBox="1"/>
          <p:nvPr>
            <p:ph type="ctrTitle"/>
          </p:nvPr>
        </p:nvSpPr>
        <p:spPr>
          <a:xfrm>
            <a:off x="933450" y="2292400"/>
            <a:ext cx="6848400" cy="554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endParaRPr>
              <a:solidFill>
                <a:srgbClr val="409CD1"/>
              </a:solidFill>
              <a:highlight>
                <a:srgbClr val="EFEFEF"/>
              </a:highlight>
              <a:latin typeface="Consolas"/>
              <a:ea typeface="Consolas"/>
              <a:cs typeface="Consolas"/>
              <a:sym typeface="Consolas"/>
            </a:endParaRPr>
          </a:p>
        </p:txBody>
      </p:sp>
      <p:sp>
        <p:nvSpPr>
          <p:cNvPr id="1734" name="Google Shape;1734;p74"/>
          <p:cNvSpPr txBox="1"/>
          <p:nvPr/>
        </p:nvSpPr>
        <p:spPr>
          <a:xfrm>
            <a:off x="4175575" y="1749125"/>
            <a:ext cx="836400" cy="16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8800">
                <a:latin typeface="Consolas"/>
                <a:ea typeface="Consolas"/>
                <a:cs typeface="Consolas"/>
                <a:sym typeface="Consolas"/>
              </a:rPr>
              <a:t>[</a:t>
            </a:r>
            <a:endParaRPr sz="8800">
              <a:latin typeface="Consolas"/>
              <a:ea typeface="Consolas"/>
              <a:cs typeface="Consolas"/>
              <a:sym typeface="Consolas"/>
            </a:endParaRPr>
          </a:p>
        </p:txBody>
      </p:sp>
      <p:sp>
        <p:nvSpPr>
          <p:cNvPr id="1735" name="Google Shape;1735;p74"/>
          <p:cNvSpPr txBox="1"/>
          <p:nvPr/>
        </p:nvSpPr>
        <p:spPr>
          <a:xfrm>
            <a:off x="8105700" y="1689475"/>
            <a:ext cx="836400" cy="16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8800">
                <a:latin typeface="Consolas"/>
                <a:ea typeface="Consolas"/>
                <a:cs typeface="Consolas"/>
                <a:sym typeface="Consolas"/>
              </a:rPr>
              <a:t>]</a:t>
            </a:r>
            <a:endParaRPr sz="8800">
              <a:latin typeface="Consolas"/>
              <a:ea typeface="Consolas"/>
              <a:cs typeface="Consolas"/>
              <a:sym typeface="Consolas"/>
            </a:endParaRPr>
          </a:p>
        </p:txBody>
      </p:sp>
      <p:pic>
        <p:nvPicPr>
          <p:cNvPr id="1736" name="Google Shape;1736;p74"/>
          <p:cNvPicPr preferRelativeResize="0"/>
          <p:nvPr/>
        </p:nvPicPr>
        <p:blipFill>
          <a:blip r:embed="rId3">
            <a:alphaModFix/>
          </a:blip>
          <a:stretch>
            <a:fillRect/>
          </a:stretch>
        </p:blipFill>
        <p:spPr>
          <a:xfrm rot="1190887">
            <a:off x="3536385" y="874091"/>
            <a:ext cx="2820632" cy="1729824"/>
          </a:xfrm>
          <a:prstGeom prst="rect">
            <a:avLst/>
          </a:prstGeom>
          <a:noFill/>
          <a:ln>
            <a:noFill/>
          </a:ln>
        </p:spPr>
      </p:pic>
      <p:pic>
        <p:nvPicPr>
          <p:cNvPr id="1737" name="Google Shape;1737;p74"/>
          <p:cNvPicPr preferRelativeResize="0"/>
          <p:nvPr/>
        </p:nvPicPr>
        <p:blipFill>
          <a:blip r:embed="rId4">
            <a:alphaModFix/>
          </a:blip>
          <a:stretch>
            <a:fillRect/>
          </a:stretch>
        </p:blipFill>
        <p:spPr>
          <a:xfrm>
            <a:off x="5064912" y="1629200"/>
            <a:ext cx="2987850" cy="1991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43" name="Google Shape;1743;p7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latin typeface="Raleway Medium"/>
              <a:ea typeface="Raleway Medium"/>
              <a:cs typeface="Raleway Medium"/>
              <a:sym typeface="Raleway Medium"/>
            </a:endParaRPr>
          </a:p>
        </p:txBody>
      </p:sp>
      <p:sp>
        <p:nvSpPr>
          <p:cNvPr id="1744" name="Google Shape;1744;p75"/>
          <p:cNvSpPr txBox="1"/>
          <p:nvPr>
            <p:ph idx="4294967295" type="subTitle"/>
          </p:nvPr>
        </p:nvSpPr>
        <p:spPr>
          <a:xfrm>
            <a:off x="67625" y="800200"/>
            <a:ext cx="87831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Usage options of slicing are as follows :</a:t>
            </a:r>
            <a:endParaRPr b="0" i="0" sz="2400" u="none" cap="none" strike="noStrike">
              <a:solidFill>
                <a:srgbClr val="434343"/>
              </a:solidFill>
              <a:latin typeface="Montserrat Light"/>
              <a:ea typeface="Montserrat Light"/>
              <a:cs typeface="Montserrat Light"/>
              <a:sym typeface="Montserrat Light"/>
            </a:endParaRPr>
          </a:p>
        </p:txBody>
      </p:sp>
      <p:pic>
        <p:nvPicPr>
          <p:cNvPr id="1745" name="Google Shape;1745;p75"/>
          <p:cNvPicPr preferRelativeResize="0"/>
          <p:nvPr/>
        </p:nvPicPr>
        <p:blipFill>
          <a:blip r:embed="rId3">
            <a:alphaModFix/>
          </a:blip>
          <a:stretch>
            <a:fillRect/>
          </a:stretch>
        </p:blipFill>
        <p:spPr>
          <a:xfrm>
            <a:off x="228600" y="1655200"/>
            <a:ext cx="8877324" cy="253854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76"/>
          <p:cNvSpPr txBox="1"/>
          <p:nvPr>
            <p:ph idx="12" type="sldNum"/>
          </p:nvPr>
        </p:nvSpPr>
        <p:spPr>
          <a:xfrm>
            <a:off x="8687100" y="4567407"/>
            <a:ext cx="456900" cy="4803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51" name="Google Shape;1751;p7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r>
              <a:rPr lang="tr-TR" sz="40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 the pre-class) </a:t>
            </a:r>
            <a:endParaRPr sz="3300">
              <a:solidFill>
                <a:srgbClr val="419DD3"/>
              </a:solidFill>
              <a:latin typeface="Raleway Medium"/>
              <a:ea typeface="Raleway Medium"/>
              <a:cs typeface="Raleway Medium"/>
              <a:sym typeface="Raleway Medium"/>
            </a:endParaRPr>
          </a:p>
        </p:txBody>
      </p:sp>
      <p:pic>
        <p:nvPicPr>
          <p:cNvPr id="1752" name="Google Shape;1752;p76"/>
          <p:cNvPicPr preferRelativeResize="0"/>
          <p:nvPr/>
        </p:nvPicPr>
        <p:blipFill>
          <a:blip r:embed="rId3">
            <a:alphaModFix/>
          </a:blip>
          <a:stretch>
            <a:fillRect/>
          </a:stretch>
        </p:blipFill>
        <p:spPr>
          <a:xfrm>
            <a:off x="256875" y="841275"/>
            <a:ext cx="8582396" cy="476689"/>
          </a:xfrm>
          <a:prstGeom prst="rect">
            <a:avLst/>
          </a:prstGeom>
          <a:noFill/>
          <a:ln>
            <a:noFill/>
          </a:ln>
        </p:spPr>
      </p:pic>
      <p:pic>
        <p:nvPicPr>
          <p:cNvPr id="1753" name="Google Shape;1753;p76"/>
          <p:cNvPicPr preferRelativeResize="0"/>
          <p:nvPr/>
        </p:nvPicPr>
        <p:blipFill>
          <a:blip r:embed="rId4">
            <a:alphaModFix/>
          </a:blip>
          <a:stretch>
            <a:fillRect/>
          </a:stretch>
        </p:blipFill>
        <p:spPr>
          <a:xfrm>
            <a:off x="256875" y="1317949"/>
            <a:ext cx="8582401" cy="455390"/>
          </a:xfrm>
          <a:prstGeom prst="rect">
            <a:avLst/>
          </a:prstGeom>
          <a:noFill/>
          <a:ln>
            <a:noFill/>
          </a:ln>
        </p:spPr>
      </p:pic>
      <p:pic>
        <p:nvPicPr>
          <p:cNvPr id="1754" name="Google Shape;1754;p76"/>
          <p:cNvPicPr preferRelativeResize="0"/>
          <p:nvPr/>
        </p:nvPicPr>
        <p:blipFill>
          <a:blip r:embed="rId5">
            <a:alphaModFix/>
          </a:blip>
          <a:stretch>
            <a:fillRect/>
          </a:stretch>
        </p:blipFill>
        <p:spPr>
          <a:xfrm>
            <a:off x="256875" y="1890933"/>
            <a:ext cx="8582398" cy="454517"/>
          </a:xfrm>
          <a:prstGeom prst="rect">
            <a:avLst/>
          </a:prstGeom>
          <a:noFill/>
          <a:ln>
            <a:noFill/>
          </a:ln>
        </p:spPr>
      </p:pic>
      <p:pic>
        <p:nvPicPr>
          <p:cNvPr id="1755" name="Google Shape;1755;p76"/>
          <p:cNvPicPr preferRelativeResize="0"/>
          <p:nvPr/>
        </p:nvPicPr>
        <p:blipFill>
          <a:blip r:embed="rId6">
            <a:alphaModFix/>
          </a:blip>
          <a:stretch>
            <a:fillRect/>
          </a:stretch>
        </p:blipFill>
        <p:spPr>
          <a:xfrm>
            <a:off x="256875" y="2888858"/>
            <a:ext cx="8582396" cy="432346"/>
          </a:xfrm>
          <a:prstGeom prst="rect">
            <a:avLst/>
          </a:prstGeom>
          <a:noFill/>
          <a:ln>
            <a:noFill/>
          </a:ln>
        </p:spPr>
      </p:pic>
      <p:pic>
        <p:nvPicPr>
          <p:cNvPr id="1756" name="Google Shape;1756;p76"/>
          <p:cNvPicPr preferRelativeResize="0"/>
          <p:nvPr/>
        </p:nvPicPr>
        <p:blipFill>
          <a:blip r:embed="rId7">
            <a:alphaModFix/>
          </a:blip>
          <a:stretch>
            <a:fillRect/>
          </a:stretch>
        </p:blipFill>
        <p:spPr>
          <a:xfrm>
            <a:off x="256875" y="3923997"/>
            <a:ext cx="8582398" cy="465603"/>
          </a:xfrm>
          <a:prstGeom prst="rect">
            <a:avLst/>
          </a:prstGeom>
          <a:noFill/>
          <a:ln>
            <a:noFill/>
          </a:ln>
        </p:spPr>
      </p:pic>
      <p:pic>
        <p:nvPicPr>
          <p:cNvPr id="1757" name="Google Shape;1757;p76"/>
          <p:cNvPicPr preferRelativeResize="0"/>
          <p:nvPr/>
        </p:nvPicPr>
        <p:blipFill>
          <a:blip r:embed="rId8">
            <a:alphaModFix/>
          </a:blip>
          <a:stretch>
            <a:fillRect/>
          </a:stretch>
        </p:blipFill>
        <p:spPr>
          <a:xfrm>
            <a:off x="256875" y="2337653"/>
            <a:ext cx="8582401" cy="432346"/>
          </a:xfrm>
          <a:prstGeom prst="rect">
            <a:avLst/>
          </a:prstGeom>
          <a:noFill/>
          <a:ln>
            <a:noFill/>
          </a:ln>
        </p:spPr>
      </p:pic>
      <p:pic>
        <p:nvPicPr>
          <p:cNvPr id="1758" name="Google Shape;1758;p76"/>
          <p:cNvPicPr preferRelativeResize="0"/>
          <p:nvPr/>
        </p:nvPicPr>
        <p:blipFill>
          <a:blip r:embed="rId9">
            <a:alphaModFix/>
          </a:blip>
          <a:stretch>
            <a:fillRect/>
          </a:stretch>
        </p:blipFill>
        <p:spPr>
          <a:xfrm>
            <a:off x="256875" y="3321204"/>
            <a:ext cx="8582398" cy="476689"/>
          </a:xfrm>
          <a:prstGeom prst="rect">
            <a:avLst/>
          </a:prstGeom>
          <a:noFill/>
          <a:ln>
            <a:noFill/>
          </a:ln>
        </p:spPr>
      </p:pic>
      <p:pic>
        <p:nvPicPr>
          <p:cNvPr id="1759" name="Google Shape;1759;p76"/>
          <p:cNvPicPr preferRelativeResize="0"/>
          <p:nvPr/>
        </p:nvPicPr>
        <p:blipFill>
          <a:blip r:embed="rId10">
            <a:alphaModFix/>
          </a:blip>
          <a:stretch>
            <a:fillRect/>
          </a:stretch>
        </p:blipFill>
        <p:spPr>
          <a:xfrm>
            <a:off x="256875" y="4389600"/>
            <a:ext cx="8582395" cy="4656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4"/>
          <p:cNvSpPr txBox="1"/>
          <p:nvPr>
            <p:ph type="ctrTitle"/>
          </p:nvPr>
        </p:nvSpPr>
        <p:spPr>
          <a:xfrm>
            <a:off x="933450" y="1943100"/>
            <a:ext cx="6848400" cy="97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a:solidFill>
                <a:srgbClr val="409CD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65" name="Google Shape;1765;p7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latin typeface="Raleway Medium"/>
              <a:ea typeface="Raleway Medium"/>
              <a:cs typeface="Raleway Medium"/>
              <a:sym typeface="Raleway Medium"/>
            </a:endParaRPr>
          </a:p>
        </p:txBody>
      </p:sp>
      <p:sp>
        <p:nvSpPr>
          <p:cNvPr id="1766" name="Google Shape;1766;p77"/>
          <p:cNvSpPr txBox="1"/>
          <p:nvPr>
            <p:ph idx="4294967295" type="subTitle"/>
          </p:nvPr>
        </p:nvSpPr>
        <p:spPr>
          <a:xfrm>
            <a:off x="67625" y="647800"/>
            <a:ext cx="8783100" cy="18495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073763"/>
              </a:buClr>
              <a:buSzPts val="2400"/>
              <a:buFont typeface="Montserrat Medium"/>
              <a:buChar char="▸"/>
            </a:pPr>
            <a:r>
              <a:rPr lang="tr-TR" sz="2400">
                <a:solidFill>
                  <a:srgbClr val="073763"/>
                </a:solidFill>
                <a:latin typeface="Montserrat Medium"/>
                <a:ea typeface="Montserrat Medium"/>
                <a:cs typeface="Montserrat Medium"/>
                <a:sym typeface="Montserrat Medium"/>
              </a:rPr>
              <a:t>Task :</a:t>
            </a:r>
            <a:endParaRPr sz="2400">
              <a:solidFill>
                <a:srgbClr val="073763"/>
              </a:solidFill>
              <a:latin typeface="Montserrat Medium"/>
              <a:ea typeface="Montserrat Medium"/>
              <a:cs typeface="Montserrat Medium"/>
              <a:sym typeface="Montserrat Medium"/>
            </a:endParaRPr>
          </a:p>
          <a:p>
            <a:pPr indent="-381000" lvl="1" marL="9144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Create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of numbers from </a:t>
            </a:r>
            <a:r>
              <a:rPr b="1" lang="tr-TR" sz="2400">
                <a:solidFill>
                  <a:srgbClr val="434343"/>
                </a:solidFill>
                <a:latin typeface="Montserrat"/>
                <a:ea typeface="Montserrat"/>
                <a:cs typeface="Montserrat"/>
                <a:sym typeface="Montserrat"/>
              </a:rPr>
              <a:t>1</a:t>
            </a:r>
            <a:r>
              <a:rPr lang="tr-TR" sz="2400">
                <a:solidFill>
                  <a:srgbClr val="434343"/>
                </a:solidFill>
                <a:latin typeface="Montserrat Light"/>
                <a:ea typeface="Montserrat Light"/>
                <a:cs typeface="Montserrat Light"/>
                <a:sym typeface="Montserrat Light"/>
              </a:rPr>
              <a:t> to </a:t>
            </a:r>
            <a:r>
              <a:rPr b="1" lang="tr-TR" sz="2400">
                <a:solidFill>
                  <a:srgbClr val="434343"/>
                </a:solidFill>
                <a:latin typeface="Montserrat"/>
                <a:ea typeface="Montserrat"/>
                <a:cs typeface="Montserrat"/>
                <a:sym typeface="Montserrat"/>
              </a:rPr>
              <a:t>10</a:t>
            </a:r>
            <a:r>
              <a:rPr lang="tr-TR" sz="2400">
                <a:solidFill>
                  <a:srgbClr val="434343"/>
                </a:solidFill>
                <a:latin typeface="Montserrat Light"/>
                <a:ea typeface="Montserrat Light"/>
                <a:cs typeface="Montserrat Light"/>
                <a:sym typeface="Montserrat Light"/>
              </a:rPr>
              <a:t> using </a:t>
            </a:r>
            <a:r>
              <a:rPr lang="tr-TR" sz="2400">
                <a:solidFill>
                  <a:srgbClr val="FF00FF"/>
                </a:solidFill>
                <a:highlight>
                  <a:srgbClr val="EFEFEF"/>
                </a:highlight>
                <a:latin typeface="Consolas"/>
                <a:ea typeface="Consolas"/>
                <a:cs typeface="Consolas"/>
                <a:sym typeface="Consolas"/>
              </a:rPr>
              <a:t>range</a:t>
            </a:r>
            <a:r>
              <a:rPr lang="tr-TR" sz="2400">
                <a:solidFill>
                  <a:srgbClr val="434343"/>
                </a:solidFill>
                <a:highlight>
                  <a:srgbClr val="EFEFEF"/>
                </a:highlight>
                <a:latin typeface="Consolas"/>
                <a:ea typeface="Consolas"/>
                <a:cs typeface="Consolas"/>
                <a:sym typeface="Consolas"/>
              </a:rPr>
              <a:t>()</a:t>
            </a:r>
            <a:r>
              <a:rPr lang="tr-TR" sz="2400">
                <a:solidFill>
                  <a:srgbClr val="434343"/>
                </a:solidFill>
                <a:latin typeface="Montserrat Light"/>
                <a:ea typeface="Montserrat Light"/>
                <a:cs typeface="Montserrat Light"/>
                <a:sym typeface="Montserrat Light"/>
              </a:rPr>
              <a:t> function and select </a:t>
            </a:r>
            <a:r>
              <a:rPr b="1" lang="tr-TR" sz="2400">
                <a:solidFill>
                  <a:srgbClr val="434343"/>
                </a:solidFill>
                <a:latin typeface="Montserrat"/>
                <a:ea typeface="Montserrat"/>
                <a:cs typeface="Montserrat"/>
                <a:sym typeface="Montserrat"/>
              </a:rPr>
              <a:t>odd </a:t>
            </a:r>
            <a:r>
              <a:rPr lang="tr-TR" sz="2400">
                <a:solidFill>
                  <a:srgbClr val="434343"/>
                </a:solidFill>
                <a:latin typeface="Montserrat Light"/>
                <a:ea typeface="Montserrat Light"/>
                <a:cs typeface="Montserrat Light"/>
                <a:sym typeface="Montserrat Light"/>
              </a:rPr>
              <a:t>ones by </a:t>
            </a:r>
            <a:r>
              <a:rPr lang="tr-TR" sz="2400">
                <a:solidFill>
                  <a:srgbClr val="434343"/>
                </a:solidFill>
                <a:latin typeface="Montserrat Medium"/>
                <a:ea typeface="Montserrat Medium"/>
                <a:cs typeface="Montserrat Medium"/>
                <a:sym typeface="Montserrat Medium"/>
              </a:rPr>
              <a:t>slicing</a:t>
            </a:r>
            <a:r>
              <a:rPr lang="tr-TR" sz="2400">
                <a:solidFill>
                  <a:srgbClr val="434343"/>
                </a:solidFill>
                <a:latin typeface="Montserrat Light"/>
                <a:ea typeface="Montserrat Light"/>
                <a:cs typeface="Montserrat Light"/>
                <a:sym typeface="Montserrat Light"/>
              </a:rPr>
              <a:t> method and then print the result.</a:t>
            </a:r>
            <a:endParaRPr sz="2400">
              <a:solidFill>
                <a:srgbClr val="434343"/>
              </a:solidFill>
              <a:latin typeface="Montserrat Light"/>
              <a:ea typeface="Montserrat Light"/>
              <a:cs typeface="Montserrat Light"/>
              <a:sym typeface="Montserrat Light"/>
            </a:endParaRPr>
          </a:p>
          <a:p>
            <a:pPr indent="0" lvl="0" marL="0" marR="0" rtl="0" algn="just">
              <a:lnSpc>
                <a:spcPct val="110000"/>
              </a:lnSpc>
              <a:spcBef>
                <a:spcPts val="600"/>
              </a:spcBef>
              <a:spcAft>
                <a:spcPts val="0"/>
              </a:spcAft>
              <a:buNone/>
            </a:pPr>
            <a:r>
              <a:t/>
            </a:r>
            <a:endParaRPr sz="2400">
              <a:solidFill>
                <a:srgbClr val="434343"/>
              </a:solidFill>
              <a:latin typeface="Montserrat Light"/>
              <a:ea typeface="Montserrat Light"/>
              <a:cs typeface="Montserrat Light"/>
              <a:sym typeface="Montserrat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72" name="Google Shape;1772;p7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latin typeface="Raleway Medium"/>
              <a:ea typeface="Raleway Medium"/>
              <a:cs typeface="Raleway Medium"/>
              <a:sym typeface="Raleway Medium"/>
            </a:endParaRPr>
          </a:p>
        </p:txBody>
      </p:sp>
      <p:sp>
        <p:nvSpPr>
          <p:cNvPr id="1773" name="Google Shape;1773;p78"/>
          <p:cNvSpPr txBox="1"/>
          <p:nvPr>
            <p:ph idx="4294967295" type="subTitle"/>
          </p:nvPr>
        </p:nvSpPr>
        <p:spPr>
          <a:xfrm>
            <a:off x="67625" y="647800"/>
            <a:ext cx="8783100" cy="18495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073763"/>
              </a:buClr>
              <a:buSzPts val="2400"/>
              <a:buFont typeface="Montserrat Medium"/>
              <a:buChar char="▸"/>
            </a:pPr>
            <a:r>
              <a:rPr lang="tr-TR" sz="2400">
                <a:solidFill>
                  <a:srgbClr val="073763"/>
                </a:solidFill>
                <a:latin typeface="Montserrat Medium"/>
                <a:ea typeface="Montserrat Medium"/>
                <a:cs typeface="Montserrat Medium"/>
                <a:sym typeface="Montserrat Medium"/>
              </a:rPr>
              <a:t>Task :</a:t>
            </a:r>
            <a:endParaRPr sz="2400">
              <a:solidFill>
                <a:srgbClr val="073763"/>
              </a:solidFill>
              <a:latin typeface="Montserrat Medium"/>
              <a:ea typeface="Montserrat Medium"/>
              <a:cs typeface="Montserrat Medium"/>
              <a:sym typeface="Montserrat Medium"/>
            </a:endParaRPr>
          </a:p>
          <a:p>
            <a:pPr indent="-381000" lvl="1" marL="9144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Create a </a:t>
            </a:r>
            <a:r>
              <a:rPr lang="tr-TR" sz="2400">
                <a:solidFill>
                  <a:srgbClr val="434343"/>
                </a:solidFill>
                <a:highlight>
                  <a:srgbClr val="EFEFEF"/>
                </a:highlight>
                <a:latin typeface="Consolas"/>
                <a:ea typeface="Consolas"/>
                <a:cs typeface="Consolas"/>
                <a:sym typeface="Consolas"/>
              </a:rPr>
              <a:t>list</a:t>
            </a:r>
            <a:r>
              <a:rPr lang="tr-TR" sz="2400">
                <a:solidFill>
                  <a:srgbClr val="434343"/>
                </a:solidFill>
                <a:latin typeface="Montserrat Light"/>
                <a:ea typeface="Montserrat Light"/>
                <a:cs typeface="Montserrat Light"/>
                <a:sym typeface="Montserrat Light"/>
              </a:rPr>
              <a:t> of numbers from </a:t>
            </a:r>
            <a:r>
              <a:rPr b="1" lang="tr-TR" sz="2400">
                <a:solidFill>
                  <a:srgbClr val="434343"/>
                </a:solidFill>
                <a:latin typeface="Montserrat"/>
                <a:ea typeface="Montserrat"/>
                <a:cs typeface="Montserrat"/>
                <a:sym typeface="Montserrat"/>
              </a:rPr>
              <a:t>1</a:t>
            </a:r>
            <a:r>
              <a:rPr lang="tr-TR" sz="2400">
                <a:solidFill>
                  <a:srgbClr val="434343"/>
                </a:solidFill>
                <a:latin typeface="Montserrat Light"/>
                <a:ea typeface="Montserrat Light"/>
                <a:cs typeface="Montserrat Light"/>
                <a:sym typeface="Montserrat Light"/>
              </a:rPr>
              <a:t> to </a:t>
            </a:r>
            <a:r>
              <a:rPr b="1" lang="tr-TR" sz="2400">
                <a:solidFill>
                  <a:srgbClr val="434343"/>
                </a:solidFill>
                <a:latin typeface="Montserrat"/>
                <a:ea typeface="Montserrat"/>
                <a:cs typeface="Montserrat"/>
                <a:sym typeface="Montserrat"/>
              </a:rPr>
              <a:t>10</a:t>
            </a:r>
            <a:r>
              <a:rPr lang="tr-TR" sz="2400">
                <a:solidFill>
                  <a:srgbClr val="434343"/>
                </a:solidFill>
                <a:latin typeface="Montserrat Light"/>
                <a:ea typeface="Montserrat Light"/>
                <a:cs typeface="Montserrat Light"/>
                <a:sym typeface="Montserrat Light"/>
              </a:rPr>
              <a:t> using </a:t>
            </a:r>
            <a:r>
              <a:rPr lang="tr-TR" sz="2400">
                <a:solidFill>
                  <a:srgbClr val="FF00FF"/>
                </a:solidFill>
                <a:highlight>
                  <a:srgbClr val="EFEFEF"/>
                </a:highlight>
                <a:latin typeface="Consolas"/>
                <a:ea typeface="Consolas"/>
                <a:cs typeface="Consolas"/>
                <a:sym typeface="Consolas"/>
              </a:rPr>
              <a:t>range</a:t>
            </a:r>
            <a:r>
              <a:rPr lang="tr-TR" sz="2400">
                <a:solidFill>
                  <a:srgbClr val="434343"/>
                </a:solidFill>
                <a:highlight>
                  <a:srgbClr val="EFEFEF"/>
                </a:highlight>
                <a:latin typeface="Consolas"/>
                <a:ea typeface="Consolas"/>
                <a:cs typeface="Consolas"/>
                <a:sym typeface="Consolas"/>
              </a:rPr>
              <a:t>()</a:t>
            </a:r>
            <a:r>
              <a:rPr lang="tr-TR" sz="2400">
                <a:solidFill>
                  <a:srgbClr val="434343"/>
                </a:solidFill>
                <a:latin typeface="Montserrat Light"/>
                <a:ea typeface="Montserrat Light"/>
                <a:cs typeface="Montserrat Light"/>
                <a:sym typeface="Montserrat Light"/>
              </a:rPr>
              <a:t> function and select </a:t>
            </a:r>
            <a:r>
              <a:rPr b="1" lang="tr-TR" sz="2400">
                <a:solidFill>
                  <a:srgbClr val="434343"/>
                </a:solidFill>
                <a:latin typeface="Montserrat"/>
                <a:ea typeface="Montserrat"/>
                <a:cs typeface="Montserrat"/>
                <a:sym typeface="Montserrat"/>
              </a:rPr>
              <a:t>odd </a:t>
            </a:r>
            <a:r>
              <a:rPr lang="tr-TR" sz="2400">
                <a:solidFill>
                  <a:srgbClr val="434343"/>
                </a:solidFill>
                <a:latin typeface="Montserrat Light"/>
                <a:ea typeface="Montserrat Light"/>
                <a:cs typeface="Montserrat Light"/>
                <a:sym typeface="Montserrat Light"/>
              </a:rPr>
              <a:t>ones by </a:t>
            </a:r>
            <a:r>
              <a:rPr lang="tr-TR" sz="2400">
                <a:solidFill>
                  <a:srgbClr val="434343"/>
                </a:solidFill>
                <a:latin typeface="Montserrat Medium"/>
                <a:ea typeface="Montserrat Medium"/>
                <a:cs typeface="Montserrat Medium"/>
                <a:sym typeface="Montserrat Medium"/>
              </a:rPr>
              <a:t>slicing</a:t>
            </a:r>
            <a:r>
              <a:rPr lang="tr-TR" sz="2400">
                <a:solidFill>
                  <a:srgbClr val="434343"/>
                </a:solidFill>
                <a:latin typeface="Montserrat Light"/>
                <a:ea typeface="Montserrat Light"/>
                <a:cs typeface="Montserrat Light"/>
                <a:sym typeface="Montserrat Light"/>
              </a:rPr>
              <a:t> method and then print the result.</a:t>
            </a:r>
            <a:endParaRPr sz="2400">
              <a:solidFill>
                <a:srgbClr val="434343"/>
              </a:solidFill>
              <a:latin typeface="Montserrat Light"/>
              <a:ea typeface="Montserrat Light"/>
              <a:cs typeface="Montserrat Light"/>
              <a:sym typeface="Montserrat Light"/>
            </a:endParaRPr>
          </a:p>
          <a:p>
            <a:pPr indent="0" lvl="0" marL="0" marR="0" rtl="0" algn="just">
              <a:lnSpc>
                <a:spcPct val="110000"/>
              </a:lnSpc>
              <a:spcBef>
                <a:spcPts val="600"/>
              </a:spcBef>
              <a:spcAft>
                <a:spcPts val="0"/>
              </a:spcAft>
              <a:buNone/>
            </a:pPr>
            <a:r>
              <a:t/>
            </a:r>
            <a:endParaRPr sz="2400">
              <a:solidFill>
                <a:srgbClr val="434343"/>
              </a:solidFill>
              <a:latin typeface="Montserrat Light"/>
              <a:ea typeface="Montserrat Light"/>
              <a:cs typeface="Montserrat Light"/>
              <a:sym typeface="Montserrat Light"/>
            </a:endParaRPr>
          </a:p>
        </p:txBody>
      </p:sp>
      <p:sp>
        <p:nvSpPr>
          <p:cNvPr id="1774" name="Google Shape;1774;p78"/>
          <p:cNvSpPr txBox="1"/>
          <p:nvPr>
            <p:ph idx="4294967295" type="subTitle"/>
          </p:nvPr>
        </p:nvSpPr>
        <p:spPr>
          <a:xfrm>
            <a:off x="67625" y="3467200"/>
            <a:ext cx="8783100" cy="1380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FF00FF"/>
                </a:solidFill>
                <a:highlight>
                  <a:srgbClr val="EFEFEF"/>
                </a:highlight>
                <a:latin typeface="Consolas"/>
                <a:ea typeface="Consolas"/>
                <a:cs typeface="Consolas"/>
                <a:sym typeface="Consolas"/>
              </a:rPr>
              <a:t>range</a:t>
            </a:r>
            <a:r>
              <a:rPr lang="tr-TR" sz="2400">
                <a:solidFill>
                  <a:srgbClr val="434343"/>
                </a:solidFill>
                <a:highlight>
                  <a:srgbClr val="EFEFEF"/>
                </a:highlight>
                <a:latin typeface="Consolas"/>
                <a:ea typeface="Consolas"/>
                <a:cs typeface="Consolas"/>
                <a:sym typeface="Consolas"/>
              </a:rPr>
              <a:t>(start,stop,step)</a:t>
            </a:r>
            <a:r>
              <a:rPr lang="tr-TR" sz="2400">
                <a:solidFill>
                  <a:srgbClr val="434343"/>
                </a:solidFill>
                <a:latin typeface="Montserrat Light"/>
                <a:ea typeface="Montserrat Light"/>
                <a:cs typeface="Montserrat Light"/>
                <a:sym typeface="Montserrat Light"/>
              </a:rPr>
              <a:t> function returns an object that produces a sequence of integers from </a:t>
            </a:r>
            <a:r>
              <a:rPr lang="tr-TR" sz="2400">
                <a:solidFill>
                  <a:srgbClr val="434343"/>
                </a:solidFill>
                <a:highlight>
                  <a:srgbClr val="EFEFEF"/>
                </a:highlight>
                <a:latin typeface="Consolas"/>
                <a:ea typeface="Consolas"/>
                <a:cs typeface="Consolas"/>
                <a:sym typeface="Consolas"/>
              </a:rPr>
              <a:t>start</a:t>
            </a:r>
            <a:r>
              <a:rPr lang="tr-TR" sz="2400">
                <a:solidFill>
                  <a:srgbClr val="434343"/>
                </a:solidFill>
                <a:latin typeface="Montserrat Light"/>
                <a:ea typeface="Montserrat Light"/>
                <a:cs typeface="Montserrat Light"/>
                <a:sym typeface="Montserrat Light"/>
              </a:rPr>
              <a:t> (including) to </a:t>
            </a:r>
            <a:r>
              <a:rPr lang="tr-TR" sz="2400">
                <a:solidFill>
                  <a:srgbClr val="434343"/>
                </a:solidFill>
                <a:highlight>
                  <a:srgbClr val="EFEFEF"/>
                </a:highlight>
                <a:latin typeface="Consolas"/>
                <a:ea typeface="Consolas"/>
                <a:cs typeface="Consolas"/>
                <a:sym typeface="Consolas"/>
              </a:rPr>
              <a:t>stop</a:t>
            </a:r>
            <a:r>
              <a:rPr lang="tr-TR" sz="2400">
                <a:solidFill>
                  <a:srgbClr val="434343"/>
                </a:solidFill>
                <a:latin typeface="Montserrat Light"/>
                <a:ea typeface="Montserrat Light"/>
                <a:cs typeface="Montserrat Light"/>
                <a:sym typeface="Montserrat Light"/>
              </a:rPr>
              <a:t> (excluding) by </a:t>
            </a:r>
            <a:r>
              <a:rPr lang="tr-TR" sz="2400">
                <a:solidFill>
                  <a:srgbClr val="434343"/>
                </a:solidFill>
                <a:highlight>
                  <a:srgbClr val="EFEFEF"/>
                </a:highlight>
                <a:latin typeface="Consolas"/>
                <a:ea typeface="Consolas"/>
                <a:cs typeface="Consolas"/>
                <a:sym typeface="Consolas"/>
              </a:rPr>
              <a:t>step</a:t>
            </a:r>
            <a:r>
              <a:rPr lang="tr-TR" sz="2400">
                <a:solidFill>
                  <a:srgbClr val="434343"/>
                </a:solidFill>
                <a:latin typeface="Montserrat Light"/>
                <a:ea typeface="Montserrat Light"/>
                <a:cs typeface="Montserrat Light"/>
                <a:sym typeface="Montserrat Light"/>
              </a:rPr>
              <a:t>.</a:t>
            </a:r>
            <a:endParaRPr b="0" i="0" sz="2400" u="none" cap="none" strike="noStrike">
              <a:solidFill>
                <a:srgbClr val="434343"/>
              </a:solidFill>
              <a:latin typeface="Montserrat Light"/>
              <a:ea typeface="Montserrat Light"/>
              <a:cs typeface="Montserrat Light"/>
              <a:sym typeface="Montserrat Light"/>
            </a:endParaRPr>
          </a:p>
        </p:txBody>
      </p:sp>
      <p:sp>
        <p:nvSpPr>
          <p:cNvPr id="1775" name="Google Shape;1775;p78"/>
          <p:cNvSpPr/>
          <p:nvPr/>
        </p:nvSpPr>
        <p:spPr>
          <a:xfrm>
            <a:off x="3723025" y="2497300"/>
            <a:ext cx="1683900" cy="968700"/>
          </a:xfrm>
          <a:prstGeom prst="downArrowCallout">
            <a:avLst>
              <a:gd fmla="val 25000" name="adj1"/>
              <a:gd fmla="val 25000" name="adj2"/>
              <a:gd fmla="val 25000" name="adj3"/>
              <a:gd fmla="val 64977" name="adj4"/>
            </a:avLst>
          </a:prstGeom>
          <a:solidFill>
            <a:srgbClr val="CFE2F3"/>
          </a:solidFill>
          <a:ln cap="flat" cmpd="sng" w="9525">
            <a:solidFill>
              <a:srgbClr val="3D85C6"/>
            </a:solidFill>
            <a:prstDash val="solid"/>
            <a:round/>
            <a:headEnd len="sm" w="sm" type="none"/>
            <a:tailEnd len="sm" w="sm" type="none"/>
          </a:ln>
          <a:effectLst>
            <a:outerShdw blurRad="57150"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TR" sz="1600">
                <a:latin typeface="Montserrat"/>
                <a:ea typeface="Montserrat"/>
                <a:cs typeface="Montserrat"/>
                <a:sym typeface="Montserrat"/>
              </a:rPr>
              <a:t>Review the function</a:t>
            </a:r>
            <a:endParaRPr sz="16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781" name="Google Shape;1781;p7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Slicing a </a:t>
            </a:r>
            <a:r>
              <a:rPr lang="tr-TR" sz="4000">
                <a:solidFill>
                  <a:srgbClr val="741B47"/>
                </a:solidFill>
                <a:highlight>
                  <a:srgbClr val="EFEFEF"/>
                </a:highlight>
                <a:latin typeface="Consolas"/>
                <a:ea typeface="Consolas"/>
                <a:cs typeface="Consolas"/>
                <a:sym typeface="Consolas"/>
              </a:rPr>
              <a:t>list</a:t>
            </a:r>
            <a:endParaRPr sz="4000">
              <a:solidFill>
                <a:srgbClr val="419DD3"/>
              </a:solidFill>
              <a:latin typeface="Raleway Medium"/>
              <a:ea typeface="Raleway Medium"/>
              <a:cs typeface="Raleway Medium"/>
              <a:sym typeface="Raleway Medium"/>
            </a:endParaRPr>
          </a:p>
        </p:txBody>
      </p:sp>
      <p:sp>
        <p:nvSpPr>
          <p:cNvPr id="1782" name="Google Shape;1782;p79"/>
          <p:cNvSpPr txBox="1"/>
          <p:nvPr>
            <p:ph idx="4294967295" type="subTitle"/>
          </p:nvPr>
        </p:nvSpPr>
        <p:spPr>
          <a:xfrm>
            <a:off x="67625" y="724000"/>
            <a:ext cx="8783100" cy="6264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code can be like :</a:t>
            </a:r>
            <a:endParaRPr b="0" i="0" sz="2400" u="none" cap="none" strike="noStrike">
              <a:solidFill>
                <a:srgbClr val="434343"/>
              </a:solidFill>
              <a:latin typeface="Montserrat Light"/>
              <a:ea typeface="Montserrat Light"/>
              <a:cs typeface="Montserrat Light"/>
              <a:sym typeface="Montserrat Light"/>
            </a:endParaRPr>
          </a:p>
        </p:txBody>
      </p:sp>
      <p:pic>
        <p:nvPicPr>
          <p:cNvPr id="1783" name="Google Shape;1783;p79"/>
          <p:cNvPicPr preferRelativeResize="0"/>
          <p:nvPr/>
        </p:nvPicPr>
        <p:blipFill>
          <a:blip r:embed="rId3">
            <a:alphaModFix/>
          </a:blip>
          <a:stretch>
            <a:fillRect/>
          </a:stretch>
        </p:blipFill>
        <p:spPr>
          <a:xfrm>
            <a:off x="152400" y="1502800"/>
            <a:ext cx="8839200" cy="1568331"/>
          </a:xfrm>
          <a:prstGeom prst="rect">
            <a:avLst/>
          </a:prstGeom>
          <a:noFill/>
          <a:ln>
            <a:noFill/>
          </a:ln>
        </p:spPr>
      </p:pic>
      <p:pic>
        <p:nvPicPr>
          <p:cNvPr id="1784" name="Google Shape;1784;p79"/>
          <p:cNvPicPr preferRelativeResize="0"/>
          <p:nvPr/>
        </p:nvPicPr>
        <p:blipFill>
          <a:blip r:embed="rId4">
            <a:alphaModFix/>
          </a:blip>
          <a:stretch>
            <a:fillRect/>
          </a:stretch>
        </p:blipFill>
        <p:spPr>
          <a:xfrm>
            <a:off x="152400" y="3223524"/>
            <a:ext cx="8783101" cy="14194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76" name="Google Shape;376;p1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377" name="Google Shape;377;p15"/>
          <p:cNvSpPr txBox="1"/>
          <p:nvPr>
            <p:ph idx="4294967295" type="subTitle"/>
          </p:nvPr>
        </p:nvSpPr>
        <p:spPr>
          <a:xfrm>
            <a:off x="448625" y="876400"/>
            <a:ext cx="4849200" cy="626400"/>
          </a:xfrm>
          <a:prstGeom prst="rect">
            <a:avLst/>
          </a:prstGeom>
          <a:noFill/>
          <a:ln>
            <a:noFill/>
          </a:ln>
        </p:spPr>
        <p:txBody>
          <a:bodyPr anchorCtr="0" anchor="t" bIns="0" lIns="0" spcFirstLastPara="1" rIns="0" wrap="square" tIns="0">
            <a:noAutofit/>
          </a:bodyPr>
          <a:lstStyle/>
          <a:p>
            <a:pPr indent="-419100" lvl="0" marL="457200" marR="0" rtl="0" algn="just">
              <a:lnSpc>
                <a:spcPct val="110000"/>
              </a:lnSpc>
              <a:spcBef>
                <a:spcPts val="600"/>
              </a:spcBef>
              <a:spcAft>
                <a:spcPts val="0"/>
              </a:spcAft>
              <a:buClr>
                <a:srgbClr val="741B47"/>
              </a:buClr>
              <a:buSzPts val="3000"/>
              <a:buFont typeface="Montserrat Light"/>
              <a:buChar char="▸"/>
            </a:pPr>
            <a:r>
              <a:rPr lang="tr-TR" sz="3000">
                <a:solidFill>
                  <a:srgbClr val="434343"/>
                </a:solidFill>
                <a:latin typeface="Montserrat Light"/>
                <a:ea typeface="Montserrat Light"/>
                <a:cs typeface="Montserrat Light"/>
                <a:sym typeface="Montserrat Light"/>
              </a:rPr>
              <a:t>The formula syntax 👇</a:t>
            </a:r>
            <a:endParaRPr sz="3000">
              <a:solidFill>
                <a:srgbClr val="434343"/>
              </a:solidFill>
              <a:latin typeface="Montserrat Light"/>
              <a:ea typeface="Montserrat Light"/>
              <a:cs typeface="Montserrat Light"/>
              <a:sym typeface="Montserrat Light"/>
            </a:endParaRPr>
          </a:p>
        </p:txBody>
      </p:sp>
      <p:sp>
        <p:nvSpPr>
          <p:cNvPr id="378" name="Google Shape;378;p15"/>
          <p:cNvSpPr txBox="1"/>
          <p:nvPr/>
        </p:nvSpPr>
        <p:spPr>
          <a:xfrm>
            <a:off x="1805050" y="2357425"/>
            <a:ext cx="5209200" cy="865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tr-TR" sz="2600" u="none" cap="none" strike="noStrike">
                <a:solidFill>
                  <a:srgbClr val="FF0000"/>
                </a:solidFill>
                <a:latin typeface="Consolas"/>
                <a:ea typeface="Consolas"/>
                <a:cs typeface="Consolas"/>
                <a:sym typeface="Consolas"/>
              </a:rPr>
              <a:t>string</a:t>
            </a:r>
            <a:r>
              <a:rPr b="0" i="0" lang="tr-TR" sz="2600" u="none" cap="none" strike="noStrike">
                <a:solidFill>
                  <a:srgbClr val="434343"/>
                </a:solidFill>
                <a:latin typeface="Consolas"/>
                <a:ea typeface="Consolas"/>
                <a:cs typeface="Consolas"/>
                <a:sym typeface="Consolas"/>
              </a:rPr>
              <a:t>.</a:t>
            </a:r>
            <a:r>
              <a:rPr b="0" i="0" lang="tr-TR" sz="2600" u="none" cap="none" strike="noStrike">
                <a:solidFill>
                  <a:srgbClr val="FF00FF"/>
                </a:solidFill>
                <a:latin typeface="Consolas"/>
                <a:ea typeface="Consolas"/>
                <a:cs typeface="Consolas"/>
                <a:sym typeface="Consolas"/>
              </a:rPr>
              <a:t>method</a:t>
            </a:r>
            <a:r>
              <a:rPr b="0" i="0" lang="tr-TR" sz="2600" u="none" cap="none" strike="noStrike">
                <a:solidFill>
                  <a:srgbClr val="434343"/>
                </a:solidFill>
                <a:latin typeface="Consolas"/>
                <a:ea typeface="Consolas"/>
                <a:cs typeface="Consolas"/>
                <a:sym typeface="Consolas"/>
              </a:rPr>
              <a:t>(</a:t>
            </a:r>
            <a:r>
              <a:rPr lang="tr-TR" sz="2600">
                <a:solidFill>
                  <a:srgbClr val="434343"/>
                </a:solidFill>
                <a:latin typeface="Consolas"/>
                <a:ea typeface="Consolas"/>
                <a:cs typeface="Consolas"/>
                <a:sym typeface="Consolas"/>
              </a:rPr>
              <a:t>arguments</a:t>
            </a:r>
            <a:r>
              <a:rPr b="0" i="0" lang="tr-TR" sz="2600" u="none" cap="none" strike="noStrike">
                <a:solidFill>
                  <a:srgbClr val="434343"/>
                </a:solidFill>
                <a:latin typeface="Consolas"/>
                <a:ea typeface="Consolas"/>
                <a:cs typeface="Consolas"/>
                <a:sym typeface="Consolas"/>
              </a:rPr>
              <a:t>)</a:t>
            </a:r>
            <a:endParaRPr b="0" i="0" sz="2600" u="none" cap="none" strike="noStrike">
              <a:solidFill>
                <a:srgbClr val="434343"/>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84" name="Google Shape;384;p1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Changing a String</a:t>
            </a:r>
            <a:endParaRPr sz="4000">
              <a:solidFill>
                <a:srgbClr val="419DD3"/>
              </a:solidFill>
              <a:latin typeface="Raleway Medium"/>
              <a:ea typeface="Raleway Medium"/>
              <a:cs typeface="Raleway Medium"/>
              <a:sym typeface="Raleway Medium"/>
            </a:endParaRPr>
          </a:p>
        </p:txBody>
      </p:sp>
      <p:sp>
        <p:nvSpPr>
          <p:cNvPr id="385" name="Google Shape;385;p16"/>
          <p:cNvSpPr txBox="1"/>
          <p:nvPr>
            <p:ph idx="4294967295" type="subTitle"/>
          </p:nvPr>
        </p:nvSpPr>
        <p:spPr>
          <a:xfrm>
            <a:off x="67625" y="647800"/>
            <a:ext cx="8783100" cy="928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summary of some common and the most important methods are as follows 👇</a:t>
            </a:r>
            <a:endParaRPr sz="2200">
              <a:solidFill>
                <a:srgbClr val="434343"/>
              </a:solidFill>
              <a:latin typeface="Montserrat Light"/>
              <a:ea typeface="Montserrat Light"/>
              <a:cs typeface="Montserrat Light"/>
              <a:sym typeface="Montserrat Light"/>
            </a:endParaRPr>
          </a:p>
        </p:txBody>
      </p:sp>
      <p:pic>
        <p:nvPicPr>
          <p:cNvPr id="386" name="Google Shape;386;p16"/>
          <p:cNvPicPr preferRelativeResize="0"/>
          <p:nvPr/>
        </p:nvPicPr>
        <p:blipFill>
          <a:blip r:embed="rId3">
            <a:alphaModFix/>
          </a:blip>
          <a:stretch>
            <a:fillRect/>
          </a:stretch>
        </p:blipFill>
        <p:spPr>
          <a:xfrm>
            <a:off x="533400" y="1468175"/>
            <a:ext cx="7102824" cy="3599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